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4"/>
  </p:sldMasterIdLst>
  <p:notesMasterIdLst>
    <p:notesMasterId r:id="rId43"/>
  </p:notesMasterIdLst>
  <p:handoutMasterIdLst>
    <p:handoutMasterId r:id="rId44"/>
  </p:handoutMasterIdLst>
  <p:sldIdLst>
    <p:sldId id="3825" r:id="rId5"/>
    <p:sldId id="3827" r:id="rId6"/>
    <p:sldId id="3831" r:id="rId7"/>
    <p:sldId id="3828" r:id="rId8"/>
    <p:sldId id="3835" r:id="rId9"/>
    <p:sldId id="3837" r:id="rId10"/>
    <p:sldId id="352" r:id="rId11"/>
    <p:sldId id="306" r:id="rId12"/>
    <p:sldId id="304" r:id="rId13"/>
    <p:sldId id="353" r:id="rId14"/>
    <p:sldId id="349" r:id="rId15"/>
    <p:sldId id="354" r:id="rId16"/>
    <p:sldId id="360" r:id="rId17"/>
    <p:sldId id="361" r:id="rId18"/>
    <p:sldId id="356" r:id="rId19"/>
    <p:sldId id="357" r:id="rId20"/>
    <p:sldId id="358" r:id="rId21"/>
    <p:sldId id="359" r:id="rId22"/>
    <p:sldId id="310" r:id="rId23"/>
    <p:sldId id="347" r:id="rId24"/>
    <p:sldId id="3841" r:id="rId25"/>
    <p:sldId id="311" r:id="rId26"/>
    <p:sldId id="307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3844" r:id="rId38"/>
    <p:sldId id="3845" r:id="rId39"/>
    <p:sldId id="3842" r:id="rId40"/>
    <p:sldId id="3843" r:id="rId41"/>
    <p:sldId id="3834" r:id="rId42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orient="horz" pos="3408" userDrawn="1">
          <p15:clr>
            <a:srgbClr val="A4A3A4"/>
          </p15:clr>
        </p15:guide>
        <p15:guide id="3" pos="6936" userDrawn="1">
          <p15:clr>
            <a:srgbClr val="A4A3A4"/>
          </p15:clr>
        </p15:guide>
        <p15:guide id="4" pos="7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52"/>
      </p:cViewPr>
      <p:guideLst>
        <p:guide orient="horz" pos="1200"/>
        <p:guide orient="horz" pos="3408"/>
        <p:guide pos="6936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3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5B3066-540F-4606-ADEC-65EB1C3E9627}" type="doc">
      <dgm:prSet loTypeId="urn:microsoft.com/office/officeart/2016/7/layout/BasicLinearProcessNumbered#1" loCatId="process" qsTypeId="urn:microsoft.com/office/officeart/2005/8/quickstyle/simple1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198ACE8E-34F4-43E6-BB2E-1809B1CC58DC}">
      <dgm:prSet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 rtlCol="0"/>
        <a:lstStyle/>
        <a:p>
          <a:pPr algn="ctr" rtl="0">
            <a:lnSpc>
              <a:spcPct val="100000"/>
            </a:lnSpc>
          </a:pPr>
          <a:r>
            <a:rPr lang="en-AU" sz="2000" b="0" i="0" u="none" noProof="0" dirty="0"/>
            <a:t>Discover your own potential</a:t>
          </a:r>
          <a:endParaRPr lang="en-AU" sz="2000" noProof="0" dirty="0"/>
        </a:p>
      </dgm:t>
    </dgm:pt>
    <dgm:pt modelId="{49F555B2-B165-4CB6-8578-DF4BCD791ABF}" type="parTrans" cxnId="{8327A44B-5326-4A8B-9B23-A3D3C09A16F3}">
      <dgm:prSet/>
      <dgm:spPr/>
      <dgm:t>
        <a:bodyPr rtlCol="0"/>
        <a:lstStyle/>
        <a:p>
          <a:pPr rtl="0"/>
          <a:endParaRPr lang="en-AU" sz="1800" noProof="0" dirty="0"/>
        </a:p>
      </dgm:t>
    </dgm:pt>
    <dgm:pt modelId="{C54063C4-24CD-4834-9424-53756AE38C6B}" type="sibTrans" cxnId="{8327A44B-5326-4A8B-9B23-A3D3C09A16F3}">
      <dgm:prSet phldrT="1" phldr="0" custT="1"/>
      <dgm:spPr>
        <a:solidFill>
          <a:schemeClr val="accent1"/>
        </a:solidFill>
        <a:ln>
          <a:noFill/>
        </a:ln>
      </dgm:spPr>
      <dgm:t>
        <a:bodyPr rtlCol="0"/>
        <a:lstStyle/>
        <a:p>
          <a:pPr rtl="0"/>
          <a:r>
            <a:rPr lang="en-AU" sz="4800" noProof="0"/>
            <a:t>1</a:t>
          </a:r>
          <a:endParaRPr lang="en-AU" sz="4800" noProof="0" dirty="0"/>
        </a:p>
      </dgm:t>
    </dgm:pt>
    <dgm:pt modelId="{0F6BA1FB-59E5-4F16-A7B4-1533BB1F09E4}">
      <dgm:prSet custT="1"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 rtlCol="0"/>
        <a:lstStyle/>
        <a:p>
          <a:pPr algn="ctr" rtl="0">
            <a:lnSpc>
              <a:spcPct val="100000"/>
            </a:lnSpc>
          </a:pPr>
          <a:r>
            <a:rPr lang="en-AU" sz="2000" b="0" i="0" u="none" noProof="0" dirty="0"/>
            <a:t>Context analysis</a:t>
          </a:r>
          <a:endParaRPr lang="en-AU" sz="2000" noProof="0" dirty="0"/>
        </a:p>
      </dgm:t>
    </dgm:pt>
    <dgm:pt modelId="{6A557BB1-C0DD-44CB-8745-CE5481476209}" type="parTrans" cxnId="{F0FA65E5-FB81-4E7A-9467-65363565F4A0}">
      <dgm:prSet/>
      <dgm:spPr/>
      <dgm:t>
        <a:bodyPr rtlCol="0"/>
        <a:lstStyle/>
        <a:p>
          <a:pPr rtl="0"/>
          <a:endParaRPr lang="en-AU" sz="1800" noProof="0" dirty="0"/>
        </a:p>
      </dgm:t>
    </dgm:pt>
    <dgm:pt modelId="{7DBF5CB5-29DD-4671-A0F3-981D48571500}" type="sibTrans" cxnId="{F0FA65E5-FB81-4E7A-9467-65363565F4A0}">
      <dgm:prSet phldrT="2" phldr="0" custT="1"/>
      <dgm:spPr>
        <a:solidFill>
          <a:schemeClr val="accent2"/>
        </a:solidFill>
        <a:ln>
          <a:noFill/>
        </a:ln>
      </dgm:spPr>
      <dgm:t>
        <a:bodyPr rtlCol="0"/>
        <a:lstStyle/>
        <a:p>
          <a:pPr rtl="0"/>
          <a:r>
            <a:rPr lang="en-AU" sz="4800" noProof="0"/>
            <a:t>2</a:t>
          </a:r>
          <a:endParaRPr lang="en-AU" sz="4800" noProof="0" dirty="0"/>
        </a:p>
      </dgm:t>
    </dgm:pt>
    <dgm:pt modelId="{1D096F01-AEA8-401D-8348-98E9A81F3CE0}">
      <dgm:prSet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 rtlCol="0"/>
        <a:lstStyle/>
        <a:p>
          <a:pPr algn="ctr" rtl="0">
            <a:lnSpc>
              <a:spcPct val="100000"/>
            </a:lnSpc>
          </a:pPr>
          <a:r>
            <a:rPr lang="en-AU" sz="2000" b="0" i="0" u="none" noProof="0" dirty="0"/>
            <a:t>Project feasibility</a:t>
          </a:r>
          <a:endParaRPr lang="en-AU" sz="2000" noProof="0" dirty="0"/>
        </a:p>
      </dgm:t>
    </dgm:pt>
    <dgm:pt modelId="{AB9DA1CE-0370-48BB-8362-3A4CBF7FFB29}" type="parTrans" cxnId="{FD2381C0-DA6F-4859-90D6-313730044E7C}">
      <dgm:prSet/>
      <dgm:spPr/>
      <dgm:t>
        <a:bodyPr rtlCol="0"/>
        <a:lstStyle/>
        <a:p>
          <a:pPr rtl="0"/>
          <a:endParaRPr lang="en-AU" sz="1800" noProof="0" dirty="0"/>
        </a:p>
      </dgm:t>
    </dgm:pt>
    <dgm:pt modelId="{6088456C-4B73-4948-985C-DD954DEF44EF}" type="sibTrans" cxnId="{FD2381C0-DA6F-4859-90D6-313730044E7C}">
      <dgm:prSet phldrT="3" phldr="0" custT="1"/>
      <dgm:spPr>
        <a:solidFill>
          <a:schemeClr val="accent4"/>
        </a:solidFill>
        <a:ln>
          <a:noFill/>
        </a:ln>
      </dgm:spPr>
      <dgm:t>
        <a:bodyPr rtlCol="0"/>
        <a:lstStyle/>
        <a:p>
          <a:pPr rtl="0"/>
          <a:r>
            <a:rPr lang="en-AU" sz="4800" noProof="0"/>
            <a:t>3</a:t>
          </a:r>
          <a:endParaRPr lang="en-AU" sz="4800" noProof="0" dirty="0"/>
        </a:p>
      </dgm:t>
    </dgm:pt>
    <dgm:pt modelId="{DE16CBB4-D3F4-44AD-8379-3A5D78B889D5}">
      <dgm:prSet custT="1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 rtlCol="0"/>
        <a:lstStyle/>
        <a:p>
          <a:pPr algn="ctr" rtl="0">
            <a:lnSpc>
              <a:spcPct val="100000"/>
            </a:lnSpc>
          </a:pPr>
          <a:r>
            <a:rPr lang="en-AU" sz="2000" b="0" i="0" u="none" noProof="0" dirty="0"/>
            <a:t>What do I start with?</a:t>
          </a:r>
          <a:endParaRPr lang="en-AU" sz="2000" noProof="0" dirty="0"/>
        </a:p>
      </dgm:t>
    </dgm:pt>
    <dgm:pt modelId="{917142D8-7514-46BB-B61D-8633F0189C31}" type="parTrans" cxnId="{058D75E7-8E09-41CE-ADFC-EEAD1556353B}">
      <dgm:prSet/>
      <dgm:spPr/>
      <dgm:t>
        <a:bodyPr rtlCol="0"/>
        <a:lstStyle/>
        <a:p>
          <a:pPr rtl="0"/>
          <a:endParaRPr lang="en-AU" sz="1800" noProof="0" dirty="0"/>
        </a:p>
      </dgm:t>
    </dgm:pt>
    <dgm:pt modelId="{C2728830-9A00-4764-A9F1-670DDF9E57B3}" type="sibTrans" cxnId="{058D75E7-8E09-41CE-ADFC-EEAD1556353B}">
      <dgm:prSet phldrT="4" phldr="0" custT="1"/>
      <dgm:spPr>
        <a:solidFill>
          <a:schemeClr val="accent5"/>
        </a:solidFill>
        <a:ln>
          <a:noFill/>
        </a:ln>
      </dgm:spPr>
      <dgm:t>
        <a:bodyPr rtlCol="0"/>
        <a:lstStyle/>
        <a:p>
          <a:pPr rtl="0"/>
          <a:r>
            <a:rPr lang="en-AU" sz="4800" noProof="0" dirty="0"/>
            <a:t>4</a:t>
          </a:r>
        </a:p>
      </dgm:t>
    </dgm:pt>
    <dgm:pt modelId="{869C0C7E-BD0C-4E5F-8D96-6B8EEC39B952}" type="pres">
      <dgm:prSet presAssocID="{0F5B3066-540F-4606-ADEC-65EB1C3E9627}" presName="Name0" presStyleCnt="0">
        <dgm:presLayoutVars>
          <dgm:animLvl val="lvl"/>
          <dgm:resizeHandles val="exact"/>
        </dgm:presLayoutVars>
      </dgm:prSet>
      <dgm:spPr/>
    </dgm:pt>
    <dgm:pt modelId="{A1C50682-E81A-4719-9746-6B052BFB6DD3}" type="pres">
      <dgm:prSet presAssocID="{198ACE8E-34F4-43E6-BB2E-1809B1CC58DC}" presName="compositeNode" presStyleCnt="0">
        <dgm:presLayoutVars>
          <dgm:bulletEnabled val="1"/>
        </dgm:presLayoutVars>
      </dgm:prSet>
      <dgm:spPr/>
    </dgm:pt>
    <dgm:pt modelId="{1896CBD6-4A99-4E4A-A270-A70AEFBAAF7E}" type="pres">
      <dgm:prSet presAssocID="{198ACE8E-34F4-43E6-BB2E-1809B1CC58DC}" presName="bgRect" presStyleLbl="bgAccFollowNode1" presStyleIdx="0" presStyleCnt="4"/>
      <dgm:spPr/>
    </dgm:pt>
    <dgm:pt modelId="{9C3A7F13-9585-42DF-AD32-B56F82B123C8}" type="pres">
      <dgm:prSet presAssocID="{C54063C4-24CD-4834-9424-53756AE38C6B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923B2301-552B-45D2-9EF0-53A10AA17FC6}" type="pres">
      <dgm:prSet presAssocID="{198ACE8E-34F4-43E6-BB2E-1809B1CC58DC}" presName="bottomLine" presStyleLbl="alignNode1" presStyleIdx="1" presStyleCnt="8">
        <dgm:presLayoutVars/>
      </dgm:prSet>
      <dgm:spPr>
        <a:ln>
          <a:solidFill>
            <a:schemeClr val="accent1"/>
          </a:solidFill>
        </a:ln>
      </dgm:spPr>
    </dgm:pt>
    <dgm:pt modelId="{1636F17A-F9E0-460B-890B-A46A6E583FD1}" type="pres">
      <dgm:prSet presAssocID="{198ACE8E-34F4-43E6-BB2E-1809B1CC58DC}" presName="nodeText" presStyleLbl="bgAccFollowNode1" presStyleIdx="0" presStyleCnt="4">
        <dgm:presLayoutVars>
          <dgm:bulletEnabled val="1"/>
        </dgm:presLayoutVars>
      </dgm:prSet>
      <dgm:spPr/>
    </dgm:pt>
    <dgm:pt modelId="{CE18CCA6-9206-4DD7-BE09-5291C62117AB}" type="pres">
      <dgm:prSet presAssocID="{C54063C4-24CD-4834-9424-53756AE38C6B}" presName="sibTrans" presStyleCnt="0"/>
      <dgm:spPr/>
    </dgm:pt>
    <dgm:pt modelId="{B75A207A-E561-4A33-8860-3580568F46B8}" type="pres">
      <dgm:prSet presAssocID="{0F6BA1FB-59E5-4F16-A7B4-1533BB1F09E4}" presName="compositeNode" presStyleCnt="0">
        <dgm:presLayoutVars>
          <dgm:bulletEnabled val="1"/>
        </dgm:presLayoutVars>
      </dgm:prSet>
      <dgm:spPr/>
    </dgm:pt>
    <dgm:pt modelId="{02F7283A-0FC3-4AF1-AA94-0270DC0B1C33}" type="pres">
      <dgm:prSet presAssocID="{0F6BA1FB-59E5-4F16-A7B4-1533BB1F09E4}" presName="bgRect" presStyleLbl="bgAccFollowNode1" presStyleIdx="1" presStyleCnt="4"/>
      <dgm:spPr/>
    </dgm:pt>
    <dgm:pt modelId="{C08FC467-91FE-48BD-B243-273925C2B75A}" type="pres">
      <dgm:prSet presAssocID="{7DBF5CB5-29DD-4671-A0F3-981D48571500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DE393E47-CBB6-4D77-A342-C9AFD9FC8CB6}" type="pres">
      <dgm:prSet presAssocID="{0F6BA1FB-59E5-4F16-A7B4-1533BB1F09E4}" presName="bottomLine" presStyleLbl="alignNode1" presStyleIdx="3" presStyleCnt="8">
        <dgm:presLayoutVars/>
      </dgm:prSet>
      <dgm:spPr>
        <a:ln>
          <a:solidFill>
            <a:schemeClr val="accent2"/>
          </a:solidFill>
        </a:ln>
      </dgm:spPr>
    </dgm:pt>
    <dgm:pt modelId="{6209B655-7BD8-4C2E-802B-7A837190A817}" type="pres">
      <dgm:prSet presAssocID="{0F6BA1FB-59E5-4F16-A7B4-1533BB1F09E4}" presName="nodeText" presStyleLbl="bgAccFollowNode1" presStyleIdx="1" presStyleCnt="4">
        <dgm:presLayoutVars>
          <dgm:bulletEnabled val="1"/>
        </dgm:presLayoutVars>
      </dgm:prSet>
      <dgm:spPr/>
    </dgm:pt>
    <dgm:pt modelId="{44DA27FB-BF39-4511-84EF-E3EA3F12D2B6}" type="pres">
      <dgm:prSet presAssocID="{7DBF5CB5-29DD-4671-A0F3-981D48571500}" presName="sibTrans" presStyleCnt="0"/>
      <dgm:spPr/>
    </dgm:pt>
    <dgm:pt modelId="{9ED209A7-CD15-4C32-9372-A0384698B942}" type="pres">
      <dgm:prSet presAssocID="{1D096F01-AEA8-401D-8348-98E9A81F3CE0}" presName="compositeNode" presStyleCnt="0">
        <dgm:presLayoutVars>
          <dgm:bulletEnabled val="1"/>
        </dgm:presLayoutVars>
      </dgm:prSet>
      <dgm:spPr/>
    </dgm:pt>
    <dgm:pt modelId="{B5DA272C-701A-4327-802B-15E4D04DF389}" type="pres">
      <dgm:prSet presAssocID="{1D096F01-AEA8-401D-8348-98E9A81F3CE0}" presName="bgRect" presStyleLbl="bgAccFollowNode1" presStyleIdx="2" presStyleCnt="4"/>
      <dgm:spPr/>
    </dgm:pt>
    <dgm:pt modelId="{4104A2F1-FB99-4C42-8067-46B8EEEC9610}" type="pres">
      <dgm:prSet presAssocID="{6088456C-4B73-4948-985C-DD954DEF44EF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2EB92C72-3528-4913-AFF6-FF0B4F338399}" type="pres">
      <dgm:prSet presAssocID="{1D096F01-AEA8-401D-8348-98E9A81F3CE0}" presName="bottomLine" presStyleLbl="alignNode1" presStyleIdx="5" presStyleCnt="8">
        <dgm:presLayoutVars/>
      </dgm:prSet>
      <dgm:spPr>
        <a:solidFill>
          <a:schemeClr val="accent4"/>
        </a:solidFill>
        <a:ln>
          <a:solidFill>
            <a:schemeClr val="accent4"/>
          </a:solidFill>
        </a:ln>
      </dgm:spPr>
    </dgm:pt>
    <dgm:pt modelId="{74E21D92-0946-4075-ABB7-F58F125D081F}" type="pres">
      <dgm:prSet presAssocID="{1D096F01-AEA8-401D-8348-98E9A81F3CE0}" presName="nodeText" presStyleLbl="bgAccFollowNode1" presStyleIdx="2" presStyleCnt="4">
        <dgm:presLayoutVars>
          <dgm:bulletEnabled val="1"/>
        </dgm:presLayoutVars>
      </dgm:prSet>
      <dgm:spPr/>
    </dgm:pt>
    <dgm:pt modelId="{E7F9CACB-FE98-4F37-853A-1B05B4BF4385}" type="pres">
      <dgm:prSet presAssocID="{6088456C-4B73-4948-985C-DD954DEF44EF}" presName="sibTrans" presStyleCnt="0"/>
      <dgm:spPr/>
    </dgm:pt>
    <dgm:pt modelId="{313C51D3-DB7E-4530-8AFA-F0AE0E26CE2D}" type="pres">
      <dgm:prSet presAssocID="{DE16CBB4-D3F4-44AD-8379-3A5D78B889D5}" presName="compositeNode" presStyleCnt="0">
        <dgm:presLayoutVars>
          <dgm:bulletEnabled val="1"/>
        </dgm:presLayoutVars>
      </dgm:prSet>
      <dgm:spPr/>
    </dgm:pt>
    <dgm:pt modelId="{549A837B-0FA3-4970-A9F9-3BD236350D3D}" type="pres">
      <dgm:prSet presAssocID="{DE16CBB4-D3F4-44AD-8379-3A5D78B889D5}" presName="bgRect" presStyleLbl="bgAccFollowNode1" presStyleIdx="3" presStyleCnt="4"/>
      <dgm:spPr/>
    </dgm:pt>
    <dgm:pt modelId="{AC6B335A-D8B4-46D8-93DE-B9EF1773F6AC}" type="pres">
      <dgm:prSet presAssocID="{C2728830-9A00-4764-A9F1-670DDF9E57B3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7B3E0A16-DB85-46CA-87D6-4D39F6DBFC52}" type="pres">
      <dgm:prSet presAssocID="{DE16CBB4-D3F4-44AD-8379-3A5D78B889D5}" presName="bottomLine" presStyleLbl="alignNode1" presStyleIdx="7" presStyleCnt="8">
        <dgm:presLayoutVars/>
      </dgm:prSet>
      <dgm:spPr>
        <a:ln>
          <a:solidFill>
            <a:schemeClr val="accent5"/>
          </a:solidFill>
        </a:ln>
      </dgm:spPr>
    </dgm:pt>
    <dgm:pt modelId="{B80B8360-3897-45DE-BD0A-F9CCC9BAC34F}" type="pres">
      <dgm:prSet presAssocID="{DE16CBB4-D3F4-44AD-8379-3A5D78B889D5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F47EB913-8831-49CC-ABE6-AB555FA6F993}" type="presOf" srcId="{6088456C-4B73-4948-985C-DD954DEF44EF}" destId="{4104A2F1-FB99-4C42-8067-46B8EEEC9610}" srcOrd="0" destOrd="0" presId="urn:microsoft.com/office/officeart/2016/7/layout/BasicLinearProcessNumbered#1"/>
    <dgm:cxn modelId="{EB7FE821-06C9-4CFA-BBFF-63BF8C7F1444}" type="presOf" srcId="{198ACE8E-34F4-43E6-BB2E-1809B1CC58DC}" destId="{1896CBD6-4A99-4E4A-A270-A70AEFBAAF7E}" srcOrd="0" destOrd="0" presId="urn:microsoft.com/office/officeart/2016/7/layout/BasicLinearProcessNumbered#1"/>
    <dgm:cxn modelId="{9B21BC25-6F2C-47C2-8285-8E9BB26D02F7}" type="presOf" srcId="{DE16CBB4-D3F4-44AD-8379-3A5D78B889D5}" destId="{B80B8360-3897-45DE-BD0A-F9CCC9BAC34F}" srcOrd="1" destOrd="0" presId="urn:microsoft.com/office/officeart/2016/7/layout/BasicLinearProcessNumbered#1"/>
    <dgm:cxn modelId="{A7465026-5EB9-4359-B2CA-62409A490278}" type="presOf" srcId="{0F5B3066-540F-4606-ADEC-65EB1C3E9627}" destId="{869C0C7E-BD0C-4E5F-8D96-6B8EEC39B952}" srcOrd="0" destOrd="0" presId="urn:microsoft.com/office/officeart/2016/7/layout/BasicLinearProcessNumbered#1"/>
    <dgm:cxn modelId="{500C1428-BAD2-4EA1-AAAB-CD4D6F648C0B}" type="presOf" srcId="{0F6BA1FB-59E5-4F16-A7B4-1533BB1F09E4}" destId="{02F7283A-0FC3-4AF1-AA94-0270DC0B1C33}" srcOrd="0" destOrd="0" presId="urn:microsoft.com/office/officeart/2016/7/layout/BasicLinearProcessNumbered#1"/>
    <dgm:cxn modelId="{619E3C68-1E17-487D-ABC8-EB727F4952A3}" type="presOf" srcId="{C54063C4-24CD-4834-9424-53756AE38C6B}" destId="{9C3A7F13-9585-42DF-AD32-B56F82B123C8}" srcOrd="0" destOrd="0" presId="urn:microsoft.com/office/officeart/2016/7/layout/BasicLinearProcessNumbered#1"/>
    <dgm:cxn modelId="{F4BF496B-2EAC-4B21-A290-8C4A35AC4213}" type="presOf" srcId="{7DBF5CB5-29DD-4671-A0F3-981D48571500}" destId="{C08FC467-91FE-48BD-B243-273925C2B75A}" srcOrd="0" destOrd="0" presId="urn:microsoft.com/office/officeart/2016/7/layout/BasicLinearProcessNumbered#1"/>
    <dgm:cxn modelId="{32F29D6B-8717-40AA-AB41-CDE85B6445F2}" type="presOf" srcId="{C2728830-9A00-4764-A9F1-670DDF9E57B3}" destId="{AC6B335A-D8B4-46D8-93DE-B9EF1773F6AC}" srcOrd="0" destOrd="0" presId="urn:microsoft.com/office/officeart/2016/7/layout/BasicLinearProcessNumbered#1"/>
    <dgm:cxn modelId="{8327A44B-5326-4A8B-9B23-A3D3C09A16F3}" srcId="{0F5B3066-540F-4606-ADEC-65EB1C3E9627}" destId="{198ACE8E-34F4-43E6-BB2E-1809B1CC58DC}" srcOrd="0" destOrd="0" parTransId="{49F555B2-B165-4CB6-8578-DF4BCD791ABF}" sibTransId="{C54063C4-24CD-4834-9424-53756AE38C6B}"/>
    <dgm:cxn modelId="{EF38696C-3284-4D81-8B6A-406B0A4B5478}" type="presOf" srcId="{DE16CBB4-D3F4-44AD-8379-3A5D78B889D5}" destId="{549A837B-0FA3-4970-A9F9-3BD236350D3D}" srcOrd="0" destOrd="0" presId="urn:microsoft.com/office/officeart/2016/7/layout/BasicLinearProcessNumbered#1"/>
    <dgm:cxn modelId="{2E8EE86D-D18A-48C5-817B-661FEDBE5EB5}" type="presOf" srcId="{0F6BA1FB-59E5-4F16-A7B4-1533BB1F09E4}" destId="{6209B655-7BD8-4C2E-802B-7A837190A817}" srcOrd="1" destOrd="0" presId="urn:microsoft.com/office/officeart/2016/7/layout/BasicLinearProcessNumbered#1"/>
    <dgm:cxn modelId="{AA103CB4-BE4E-4C3C-8A8A-83391F2FB47F}" type="presOf" srcId="{1D096F01-AEA8-401D-8348-98E9A81F3CE0}" destId="{B5DA272C-701A-4327-802B-15E4D04DF389}" srcOrd="0" destOrd="0" presId="urn:microsoft.com/office/officeart/2016/7/layout/BasicLinearProcessNumbered#1"/>
    <dgm:cxn modelId="{EC143BBE-149C-4B2B-96B6-7B3C8595B821}" type="presOf" srcId="{1D096F01-AEA8-401D-8348-98E9A81F3CE0}" destId="{74E21D92-0946-4075-ABB7-F58F125D081F}" srcOrd="1" destOrd="0" presId="urn:microsoft.com/office/officeart/2016/7/layout/BasicLinearProcessNumbered#1"/>
    <dgm:cxn modelId="{FD2381C0-DA6F-4859-90D6-313730044E7C}" srcId="{0F5B3066-540F-4606-ADEC-65EB1C3E9627}" destId="{1D096F01-AEA8-401D-8348-98E9A81F3CE0}" srcOrd="2" destOrd="0" parTransId="{AB9DA1CE-0370-48BB-8362-3A4CBF7FFB29}" sibTransId="{6088456C-4B73-4948-985C-DD954DEF44EF}"/>
    <dgm:cxn modelId="{8CB3EED4-728A-4D4F-ACB4-5DD629623D8A}" type="presOf" srcId="{198ACE8E-34F4-43E6-BB2E-1809B1CC58DC}" destId="{1636F17A-F9E0-460B-890B-A46A6E583FD1}" srcOrd="1" destOrd="0" presId="urn:microsoft.com/office/officeart/2016/7/layout/BasicLinearProcessNumbered#1"/>
    <dgm:cxn modelId="{F0FA65E5-FB81-4E7A-9467-65363565F4A0}" srcId="{0F5B3066-540F-4606-ADEC-65EB1C3E9627}" destId="{0F6BA1FB-59E5-4F16-A7B4-1533BB1F09E4}" srcOrd="1" destOrd="0" parTransId="{6A557BB1-C0DD-44CB-8745-CE5481476209}" sibTransId="{7DBF5CB5-29DD-4671-A0F3-981D48571500}"/>
    <dgm:cxn modelId="{058D75E7-8E09-41CE-ADFC-EEAD1556353B}" srcId="{0F5B3066-540F-4606-ADEC-65EB1C3E9627}" destId="{DE16CBB4-D3F4-44AD-8379-3A5D78B889D5}" srcOrd="3" destOrd="0" parTransId="{917142D8-7514-46BB-B61D-8633F0189C31}" sibTransId="{C2728830-9A00-4764-A9F1-670DDF9E57B3}"/>
    <dgm:cxn modelId="{6FD83AE8-DB7F-4EFE-8F0A-58735E6AEC64}" type="presParOf" srcId="{869C0C7E-BD0C-4E5F-8D96-6B8EEC39B952}" destId="{A1C50682-E81A-4719-9746-6B052BFB6DD3}" srcOrd="0" destOrd="0" presId="urn:microsoft.com/office/officeart/2016/7/layout/BasicLinearProcessNumbered#1"/>
    <dgm:cxn modelId="{AA17009A-379B-43BE-97BA-12B67036AD90}" type="presParOf" srcId="{A1C50682-E81A-4719-9746-6B052BFB6DD3}" destId="{1896CBD6-4A99-4E4A-A270-A70AEFBAAF7E}" srcOrd="0" destOrd="0" presId="urn:microsoft.com/office/officeart/2016/7/layout/BasicLinearProcessNumbered#1"/>
    <dgm:cxn modelId="{6D85C09F-1D0A-406F-9396-06638BA4FD92}" type="presParOf" srcId="{A1C50682-E81A-4719-9746-6B052BFB6DD3}" destId="{9C3A7F13-9585-42DF-AD32-B56F82B123C8}" srcOrd="1" destOrd="0" presId="urn:microsoft.com/office/officeart/2016/7/layout/BasicLinearProcessNumbered#1"/>
    <dgm:cxn modelId="{794669B6-74B7-439A-8EE2-238314813197}" type="presParOf" srcId="{A1C50682-E81A-4719-9746-6B052BFB6DD3}" destId="{923B2301-552B-45D2-9EF0-53A10AA17FC6}" srcOrd="2" destOrd="0" presId="urn:microsoft.com/office/officeart/2016/7/layout/BasicLinearProcessNumbered#1"/>
    <dgm:cxn modelId="{23ECCBA1-941D-4643-9618-18F560A80DAB}" type="presParOf" srcId="{A1C50682-E81A-4719-9746-6B052BFB6DD3}" destId="{1636F17A-F9E0-460B-890B-A46A6E583FD1}" srcOrd="3" destOrd="0" presId="urn:microsoft.com/office/officeart/2016/7/layout/BasicLinearProcessNumbered#1"/>
    <dgm:cxn modelId="{84426433-1E67-4D55-9D10-3C4CF150BF28}" type="presParOf" srcId="{869C0C7E-BD0C-4E5F-8D96-6B8EEC39B952}" destId="{CE18CCA6-9206-4DD7-BE09-5291C62117AB}" srcOrd="1" destOrd="0" presId="urn:microsoft.com/office/officeart/2016/7/layout/BasicLinearProcessNumbered#1"/>
    <dgm:cxn modelId="{16E156BA-CA11-45E4-B5EA-B4F3067B424F}" type="presParOf" srcId="{869C0C7E-BD0C-4E5F-8D96-6B8EEC39B952}" destId="{B75A207A-E561-4A33-8860-3580568F46B8}" srcOrd="2" destOrd="0" presId="urn:microsoft.com/office/officeart/2016/7/layout/BasicLinearProcessNumbered#1"/>
    <dgm:cxn modelId="{63957AA2-61FB-47C5-9B97-06D23CB5FDF5}" type="presParOf" srcId="{B75A207A-E561-4A33-8860-3580568F46B8}" destId="{02F7283A-0FC3-4AF1-AA94-0270DC0B1C33}" srcOrd="0" destOrd="0" presId="urn:microsoft.com/office/officeart/2016/7/layout/BasicLinearProcessNumbered#1"/>
    <dgm:cxn modelId="{3099F022-A87D-4FA3-8BC3-9575F846BC44}" type="presParOf" srcId="{B75A207A-E561-4A33-8860-3580568F46B8}" destId="{C08FC467-91FE-48BD-B243-273925C2B75A}" srcOrd="1" destOrd="0" presId="urn:microsoft.com/office/officeart/2016/7/layout/BasicLinearProcessNumbered#1"/>
    <dgm:cxn modelId="{A2E37B9F-7D4B-49D4-AF46-9A540F2ACE59}" type="presParOf" srcId="{B75A207A-E561-4A33-8860-3580568F46B8}" destId="{DE393E47-CBB6-4D77-A342-C9AFD9FC8CB6}" srcOrd="2" destOrd="0" presId="urn:microsoft.com/office/officeart/2016/7/layout/BasicLinearProcessNumbered#1"/>
    <dgm:cxn modelId="{3374E4EC-7EA8-47C5-B2E6-92A2F8FDFB7F}" type="presParOf" srcId="{B75A207A-E561-4A33-8860-3580568F46B8}" destId="{6209B655-7BD8-4C2E-802B-7A837190A817}" srcOrd="3" destOrd="0" presId="urn:microsoft.com/office/officeart/2016/7/layout/BasicLinearProcessNumbered#1"/>
    <dgm:cxn modelId="{64EBAD3F-E38B-4135-AAA2-C165246599F7}" type="presParOf" srcId="{869C0C7E-BD0C-4E5F-8D96-6B8EEC39B952}" destId="{44DA27FB-BF39-4511-84EF-E3EA3F12D2B6}" srcOrd="3" destOrd="0" presId="urn:microsoft.com/office/officeart/2016/7/layout/BasicLinearProcessNumbered#1"/>
    <dgm:cxn modelId="{C047657C-4647-4043-950A-E8F7F675767E}" type="presParOf" srcId="{869C0C7E-BD0C-4E5F-8D96-6B8EEC39B952}" destId="{9ED209A7-CD15-4C32-9372-A0384698B942}" srcOrd="4" destOrd="0" presId="urn:microsoft.com/office/officeart/2016/7/layout/BasicLinearProcessNumbered#1"/>
    <dgm:cxn modelId="{0F5F3613-D3F0-4FA7-ACBA-C61DDC0B6FCC}" type="presParOf" srcId="{9ED209A7-CD15-4C32-9372-A0384698B942}" destId="{B5DA272C-701A-4327-802B-15E4D04DF389}" srcOrd="0" destOrd="0" presId="urn:microsoft.com/office/officeart/2016/7/layout/BasicLinearProcessNumbered#1"/>
    <dgm:cxn modelId="{AB7A54D4-8E23-4583-8E98-345042A04591}" type="presParOf" srcId="{9ED209A7-CD15-4C32-9372-A0384698B942}" destId="{4104A2F1-FB99-4C42-8067-46B8EEEC9610}" srcOrd="1" destOrd="0" presId="urn:microsoft.com/office/officeart/2016/7/layout/BasicLinearProcessNumbered#1"/>
    <dgm:cxn modelId="{06C75B26-0F3E-41ED-839F-4D64199F4461}" type="presParOf" srcId="{9ED209A7-CD15-4C32-9372-A0384698B942}" destId="{2EB92C72-3528-4913-AFF6-FF0B4F338399}" srcOrd="2" destOrd="0" presId="urn:microsoft.com/office/officeart/2016/7/layout/BasicLinearProcessNumbered#1"/>
    <dgm:cxn modelId="{AAB9864E-92C0-4EA3-9F0E-6EB52D100EBE}" type="presParOf" srcId="{9ED209A7-CD15-4C32-9372-A0384698B942}" destId="{74E21D92-0946-4075-ABB7-F58F125D081F}" srcOrd="3" destOrd="0" presId="urn:microsoft.com/office/officeart/2016/7/layout/BasicLinearProcessNumbered#1"/>
    <dgm:cxn modelId="{13ED127B-27D7-4A94-8FC0-60DF0BA87D27}" type="presParOf" srcId="{869C0C7E-BD0C-4E5F-8D96-6B8EEC39B952}" destId="{E7F9CACB-FE98-4F37-853A-1B05B4BF4385}" srcOrd="5" destOrd="0" presId="urn:microsoft.com/office/officeart/2016/7/layout/BasicLinearProcessNumbered#1"/>
    <dgm:cxn modelId="{4B61CEE5-C2BB-4897-9CE0-A1A15D162F44}" type="presParOf" srcId="{869C0C7E-BD0C-4E5F-8D96-6B8EEC39B952}" destId="{313C51D3-DB7E-4530-8AFA-F0AE0E26CE2D}" srcOrd="6" destOrd="0" presId="urn:microsoft.com/office/officeart/2016/7/layout/BasicLinearProcessNumbered#1"/>
    <dgm:cxn modelId="{9B85DE27-B7E4-402F-BE27-E3C3985E9A79}" type="presParOf" srcId="{313C51D3-DB7E-4530-8AFA-F0AE0E26CE2D}" destId="{549A837B-0FA3-4970-A9F9-3BD236350D3D}" srcOrd="0" destOrd="0" presId="urn:microsoft.com/office/officeart/2016/7/layout/BasicLinearProcessNumbered#1"/>
    <dgm:cxn modelId="{9D5D9389-D124-429A-8F96-49696F6F4EF9}" type="presParOf" srcId="{313C51D3-DB7E-4530-8AFA-F0AE0E26CE2D}" destId="{AC6B335A-D8B4-46D8-93DE-B9EF1773F6AC}" srcOrd="1" destOrd="0" presId="urn:microsoft.com/office/officeart/2016/7/layout/BasicLinearProcessNumbered#1"/>
    <dgm:cxn modelId="{AEF2A504-6850-4ED8-81A9-8B6F7FF43DCD}" type="presParOf" srcId="{313C51D3-DB7E-4530-8AFA-F0AE0E26CE2D}" destId="{7B3E0A16-DB85-46CA-87D6-4D39F6DBFC52}" srcOrd="2" destOrd="0" presId="urn:microsoft.com/office/officeart/2016/7/layout/BasicLinearProcessNumbered#1"/>
    <dgm:cxn modelId="{25F27692-3F46-46F7-BF34-29BD99560D08}" type="presParOf" srcId="{313C51D3-DB7E-4530-8AFA-F0AE0E26CE2D}" destId="{B80B8360-3897-45DE-BD0A-F9CCC9BAC34F}" srcOrd="3" destOrd="0" presId="urn:microsoft.com/office/officeart/2016/7/layout/BasicLinearProcessNumbered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6CBD6-4A99-4E4A-A270-A70AEFBAAF7E}">
      <dsp:nvSpPr>
        <dsp:cNvPr id="0" name=""/>
        <dsp:cNvSpPr/>
      </dsp:nvSpPr>
      <dsp:spPr>
        <a:xfrm>
          <a:off x="2986" y="179174"/>
          <a:ext cx="2369671" cy="3317539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749" tIns="330200" rIns="184749" bIns="330200" numCol="1" spcCol="1270" rtlCol="0" anchor="t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0" i="0" u="none" kern="1200" noProof="0" dirty="0"/>
            <a:t>Discover your own potential</a:t>
          </a:r>
          <a:endParaRPr lang="en-AU" sz="2000" kern="1200" noProof="0" dirty="0"/>
        </a:p>
      </dsp:txBody>
      <dsp:txXfrm>
        <a:off x="2986" y="1439839"/>
        <a:ext cx="2369671" cy="1990523"/>
      </dsp:txXfrm>
    </dsp:sp>
    <dsp:sp modelId="{9C3A7F13-9585-42DF-AD32-B56F82B123C8}">
      <dsp:nvSpPr>
        <dsp:cNvPr id="0" name=""/>
        <dsp:cNvSpPr/>
      </dsp:nvSpPr>
      <dsp:spPr>
        <a:xfrm>
          <a:off x="690191" y="510928"/>
          <a:ext cx="995261" cy="995261"/>
        </a:xfrm>
        <a:prstGeom prst="ellipse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594" tIns="12700" rIns="77594" bIns="12700" numCol="1" spcCol="1270" rtlCol="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800" kern="1200" noProof="0"/>
            <a:t>1</a:t>
          </a:r>
          <a:endParaRPr lang="en-AU" sz="4800" kern="1200" noProof="0" dirty="0"/>
        </a:p>
      </dsp:txBody>
      <dsp:txXfrm>
        <a:off x="835944" y="656681"/>
        <a:ext cx="703755" cy="703755"/>
      </dsp:txXfrm>
    </dsp:sp>
    <dsp:sp modelId="{923B2301-552B-45D2-9EF0-53A10AA17FC6}">
      <dsp:nvSpPr>
        <dsp:cNvPr id="0" name=""/>
        <dsp:cNvSpPr/>
      </dsp:nvSpPr>
      <dsp:spPr>
        <a:xfrm>
          <a:off x="2986" y="3496641"/>
          <a:ext cx="2369671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F7283A-0FC3-4AF1-AA94-0270DC0B1C33}">
      <dsp:nvSpPr>
        <dsp:cNvPr id="0" name=""/>
        <dsp:cNvSpPr/>
      </dsp:nvSpPr>
      <dsp:spPr>
        <a:xfrm>
          <a:off x="2609625" y="179174"/>
          <a:ext cx="2369671" cy="3317539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749" tIns="330200" rIns="184749" bIns="330200" numCol="1" spcCol="1270" rtlCol="0" anchor="t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0" i="0" u="none" kern="1200" noProof="0" dirty="0"/>
            <a:t>Context analysis</a:t>
          </a:r>
          <a:endParaRPr lang="en-AU" sz="2000" kern="1200" noProof="0" dirty="0"/>
        </a:p>
      </dsp:txBody>
      <dsp:txXfrm>
        <a:off x="2609625" y="1439839"/>
        <a:ext cx="2369671" cy="1990523"/>
      </dsp:txXfrm>
    </dsp:sp>
    <dsp:sp modelId="{C08FC467-91FE-48BD-B243-273925C2B75A}">
      <dsp:nvSpPr>
        <dsp:cNvPr id="0" name=""/>
        <dsp:cNvSpPr/>
      </dsp:nvSpPr>
      <dsp:spPr>
        <a:xfrm>
          <a:off x="3296829" y="510928"/>
          <a:ext cx="995261" cy="995261"/>
        </a:xfrm>
        <a:prstGeom prst="ellipse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594" tIns="12700" rIns="77594" bIns="12700" numCol="1" spcCol="1270" rtlCol="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800" kern="1200" noProof="0"/>
            <a:t>2</a:t>
          </a:r>
          <a:endParaRPr lang="en-AU" sz="4800" kern="1200" noProof="0" dirty="0"/>
        </a:p>
      </dsp:txBody>
      <dsp:txXfrm>
        <a:off x="3442582" y="656681"/>
        <a:ext cx="703755" cy="703755"/>
      </dsp:txXfrm>
    </dsp:sp>
    <dsp:sp modelId="{DE393E47-CBB6-4D77-A342-C9AFD9FC8CB6}">
      <dsp:nvSpPr>
        <dsp:cNvPr id="0" name=""/>
        <dsp:cNvSpPr/>
      </dsp:nvSpPr>
      <dsp:spPr>
        <a:xfrm>
          <a:off x="2609625" y="3496641"/>
          <a:ext cx="2369671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A272C-701A-4327-802B-15E4D04DF389}">
      <dsp:nvSpPr>
        <dsp:cNvPr id="0" name=""/>
        <dsp:cNvSpPr/>
      </dsp:nvSpPr>
      <dsp:spPr>
        <a:xfrm>
          <a:off x="5216263" y="179174"/>
          <a:ext cx="2369671" cy="3317539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749" tIns="330200" rIns="184749" bIns="330200" numCol="1" spcCol="1270" rtlCol="0" anchor="t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0" i="0" u="none" kern="1200" noProof="0" dirty="0"/>
            <a:t>Project feasibility</a:t>
          </a:r>
          <a:endParaRPr lang="en-AU" sz="2000" kern="1200" noProof="0" dirty="0"/>
        </a:p>
      </dsp:txBody>
      <dsp:txXfrm>
        <a:off x="5216263" y="1439839"/>
        <a:ext cx="2369671" cy="1990523"/>
      </dsp:txXfrm>
    </dsp:sp>
    <dsp:sp modelId="{4104A2F1-FB99-4C42-8067-46B8EEEC9610}">
      <dsp:nvSpPr>
        <dsp:cNvPr id="0" name=""/>
        <dsp:cNvSpPr/>
      </dsp:nvSpPr>
      <dsp:spPr>
        <a:xfrm>
          <a:off x="5903468" y="510928"/>
          <a:ext cx="995261" cy="995261"/>
        </a:xfrm>
        <a:prstGeom prst="ellipse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594" tIns="12700" rIns="77594" bIns="12700" numCol="1" spcCol="1270" rtlCol="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800" kern="1200" noProof="0"/>
            <a:t>3</a:t>
          </a:r>
          <a:endParaRPr lang="en-AU" sz="4800" kern="1200" noProof="0" dirty="0"/>
        </a:p>
      </dsp:txBody>
      <dsp:txXfrm>
        <a:off x="6049221" y="656681"/>
        <a:ext cx="703755" cy="703755"/>
      </dsp:txXfrm>
    </dsp:sp>
    <dsp:sp modelId="{2EB92C72-3528-4913-AFF6-FF0B4F338399}">
      <dsp:nvSpPr>
        <dsp:cNvPr id="0" name=""/>
        <dsp:cNvSpPr/>
      </dsp:nvSpPr>
      <dsp:spPr>
        <a:xfrm>
          <a:off x="5216263" y="3496641"/>
          <a:ext cx="2369671" cy="7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9A837B-0FA3-4970-A9F9-3BD236350D3D}">
      <dsp:nvSpPr>
        <dsp:cNvPr id="0" name=""/>
        <dsp:cNvSpPr/>
      </dsp:nvSpPr>
      <dsp:spPr>
        <a:xfrm>
          <a:off x="7822901" y="179174"/>
          <a:ext cx="2369671" cy="3317539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749" tIns="330200" rIns="184749" bIns="330200" numCol="1" spcCol="1270" rtlCol="0" anchor="t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0" i="0" u="none" kern="1200" noProof="0" dirty="0"/>
            <a:t>What do I start with?</a:t>
          </a:r>
          <a:endParaRPr lang="en-AU" sz="2000" kern="1200" noProof="0" dirty="0"/>
        </a:p>
      </dsp:txBody>
      <dsp:txXfrm>
        <a:off x="7822901" y="1439839"/>
        <a:ext cx="2369671" cy="1990523"/>
      </dsp:txXfrm>
    </dsp:sp>
    <dsp:sp modelId="{AC6B335A-D8B4-46D8-93DE-B9EF1773F6AC}">
      <dsp:nvSpPr>
        <dsp:cNvPr id="0" name=""/>
        <dsp:cNvSpPr/>
      </dsp:nvSpPr>
      <dsp:spPr>
        <a:xfrm>
          <a:off x="8510106" y="510928"/>
          <a:ext cx="995261" cy="995261"/>
        </a:xfrm>
        <a:prstGeom prst="ellipse">
          <a:avLst/>
        </a:prstGeom>
        <a:solidFill>
          <a:schemeClr val="accent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594" tIns="12700" rIns="77594" bIns="12700" numCol="1" spcCol="1270" rtlCol="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800" kern="1200" noProof="0" dirty="0"/>
            <a:t>4</a:t>
          </a:r>
        </a:p>
      </dsp:txBody>
      <dsp:txXfrm>
        <a:off x="8655859" y="656681"/>
        <a:ext cx="703755" cy="703755"/>
      </dsp:txXfrm>
    </dsp:sp>
    <dsp:sp modelId="{7B3E0A16-DB85-46CA-87D6-4D39F6DBFC52}">
      <dsp:nvSpPr>
        <dsp:cNvPr id="0" name=""/>
        <dsp:cNvSpPr/>
      </dsp:nvSpPr>
      <dsp:spPr>
        <a:xfrm>
          <a:off x="7822901" y="3496641"/>
          <a:ext cx="2369671" cy="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#1">
  <dgm:title val="Processo lineare di base numerato"/>
  <dgm:desc val="Utilizzabile per mostrare una progressione, una sequenza temporale, i passaggi sequenziali di un'attività, un processo o un flusso di lavoro oppure per evidenziare un movimento o direzione. Sono stati introdotti dei numeri automatici per mostrare i passaggi del processo, che è visualizzato in un cerchio. I testi di livello 1 e di livello 2 sono visualizzati in un rettangolo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AB8E97A3-458B-4459-8849-EF3A8D885423}">
          <dgm:prSet phldrT="1"/>
          <dgm:t>
            <a:bodyPr rtlCol="0"/>
            <a:lstStyle/>
            <a:p>
              <a:pPr rtl="0"/>
              <a:r>
                <a:t>1</a:t>
              </a:r>
            </a:p>
          </dgm:t>
        </dgm:pt>
        <dgm:pt modelId="201" type="sibTrans" cxnId="{95F9FFCB-1BFC-4B36-BE44-D6A1469F21C3}">
          <dgm:prSet phldrT="2"/>
          <dgm:t>
            <a:bodyPr rtlCol="0"/>
            <a:lstStyle/>
            <a:p>
              <a:pPr rtl="0"/>
              <a:r>
                <a:t>2</a:t>
              </a:r>
            </a:p>
          </dgm:t>
        </dgm:pt>
        <dgm:pt modelId="301" type="sibTrans" cxnId="{A69863A3-5EBF-4CAE-AA51-83CA76DE20BB}">
          <dgm:prSet phldrT="3"/>
          <dgm:t>
            <a:bodyPr rtlCol="0"/>
            <a:lstStyle/>
            <a:p>
              <a:pPr rtl="0"/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B7213D9C-8D0E-4B86-95DF-11F237183B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D4334B4-9E72-4596-8243-B6F3B06A71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0192F-34AC-4C5C-AB74-C0ABB2660169}" type="datetime1">
              <a:rPr lang="it-IT" smtClean="0"/>
              <a:t>07/11/2021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AB70547-9610-4257-B83C-6909D20786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AA2CCD-9804-4624-9D33-5F27967141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7E4FE-609F-4C75-ACB9-B2BA66B1438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15490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2DE84-441B-4671-B80F-95DFFF3B066F}" type="datetime1">
              <a:rPr lang="it-IT" smtClean="0"/>
              <a:pPr/>
              <a:t>07/11/2021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40C6A29-4676-420C-BBE3-ACC2B80F64D4}" type="slidenum">
              <a:rPr lang="it-IT" noProof="0" smtClean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8045970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0C6A29-4676-420C-BBE3-ACC2B80F64D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7500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spcBef>
                <a:spcPts val="1200"/>
              </a:spcBef>
              <a:buFont typeface="Arial" pitchFamily="34" charset="0"/>
              <a:buNone/>
            </a:pPr>
            <a:r>
              <a:rPr lang="ca-ES" sz="1200" dirty="0">
                <a:latin typeface="Century Gothic" panose="020B0502020202020204" pitchFamily="34" charset="0"/>
              </a:rPr>
              <a:t>In </a:t>
            </a:r>
            <a:r>
              <a:rPr lang="ca-ES" sz="1200" dirty="0" err="1">
                <a:latin typeface="Century Gothic" panose="020B0502020202020204" pitchFamily="34" charset="0"/>
              </a:rPr>
              <a:t>the</a:t>
            </a:r>
            <a:r>
              <a:rPr lang="ca-ES" sz="1200" dirty="0">
                <a:latin typeface="Century Gothic" panose="020B0502020202020204" pitchFamily="34" charset="0"/>
              </a:rPr>
              <a:t> focus </a:t>
            </a:r>
            <a:r>
              <a:rPr lang="ca-ES" sz="1200" dirty="0" err="1">
                <a:latin typeface="Century Gothic" panose="020B0502020202020204" pitchFamily="34" charset="0"/>
              </a:rPr>
              <a:t>group</a:t>
            </a:r>
            <a:r>
              <a:rPr lang="ca-ES" sz="1200" dirty="0">
                <a:latin typeface="Century Gothic" panose="020B0502020202020204" pitchFamily="34" charset="0"/>
              </a:rPr>
              <a:t> I </a:t>
            </a:r>
            <a:r>
              <a:rPr lang="ca-ES" sz="1200" dirty="0" err="1">
                <a:latin typeface="Century Gothic" panose="020B0502020202020204" pitchFamily="34" charset="0"/>
              </a:rPr>
              <a:t>have</a:t>
            </a:r>
            <a:r>
              <a:rPr lang="ca-ES" sz="1200" dirty="0">
                <a:latin typeface="Century Gothic" panose="020B0502020202020204" pitchFamily="34" charset="0"/>
              </a:rPr>
              <a:t> </a:t>
            </a:r>
            <a:r>
              <a:rPr lang="ca-ES" sz="1200" dirty="0" err="1">
                <a:latin typeface="Century Gothic" panose="020B0502020202020204" pitchFamily="34" charset="0"/>
              </a:rPr>
              <a:t>been</a:t>
            </a:r>
            <a:r>
              <a:rPr lang="ca-ES" sz="1200" dirty="0">
                <a:latin typeface="Century Gothic" panose="020B0502020202020204" pitchFamily="34" charset="0"/>
              </a:rPr>
              <a:t> </a:t>
            </a:r>
            <a:r>
              <a:rPr lang="ca-ES" sz="1200" dirty="0" err="1">
                <a:latin typeface="Century Gothic" panose="020B0502020202020204" pitchFamily="34" charset="0"/>
              </a:rPr>
              <a:t>making</a:t>
            </a:r>
            <a:r>
              <a:rPr lang="ca-ES" sz="1200" dirty="0">
                <a:latin typeface="Century Gothic" panose="020B0502020202020204" pitchFamily="34" charset="0"/>
              </a:rPr>
              <a:t> a </a:t>
            </a:r>
            <a:r>
              <a:rPr lang="ca-ES" sz="1200" dirty="0" err="1">
                <a:latin typeface="Century Gothic" panose="020B0502020202020204" pitchFamily="34" charset="0"/>
              </a:rPr>
              <a:t>co</a:t>
            </a:r>
            <a:r>
              <a:rPr lang="ca-ES" sz="1200" dirty="0">
                <a:latin typeface="Century Gothic" panose="020B0502020202020204" pitchFamily="34" charset="0"/>
              </a:rPr>
              <a:t> </a:t>
            </a:r>
            <a:r>
              <a:rPr lang="ca-ES" sz="1200" dirty="0" err="1">
                <a:latin typeface="Century Gothic" panose="020B0502020202020204" pitchFamily="34" charset="0"/>
              </a:rPr>
              <a:t>creative</a:t>
            </a:r>
            <a:r>
              <a:rPr lang="ca-ES" sz="1200" dirty="0">
                <a:latin typeface="Century Gothic" panose="020B0502020202020204" pitchFamily="34" charset="0"/>
              </a:rPr>
              <a:t> Social CANVAS Model :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Tx/>
              <a:buChar char="-"/>
            </a:pPr>
            <a:r>
              <a:rPr lang="ca-ES" sz="1200" dirty="0" err="1">
                <a:latin typeface="Century Gothic" panose="020B0502020202020204" pitchFamily="34" charset="0"/>
              </a:rPr>
              <a:t>Describe</a:t>
            </a:r>
            <a:r>
              <a:rPr lang="ca-ES" sz="1200" dirty="0">
                <a:latin typeface="Century Gothic" panose="020B0502020202020204" pitchFamily="34" charset="0"/>
              </a:rPr>
              <a:t> </a:t>
            </a:r>
            <a:r>
              <a:rPr lang="ca-ES" sz="1200" dirty="0" err="1">
                <a:latin typeface="Century Gothic" panose="020B0502020202020204" pitchFamily="34" charset="0"/>
              </a:rPr>
              <a:t>the</a:t>
            </a:r>
            <a:r>
              <a:rPr lang="ca-ES" sz="1200" dirty="0">
                <a:latin typeface="Century Gothic" panose="020B0502020202020204" pitchFamily="34" charset="0"/>
              </a:rPr>
              <a:t> conceptes of </a:t>
            </a:r>
            <a:r>
              <a:rPr lang="ca-ES" sz="1200" dirty="0" err="1">
                <a:latin typeface="Century Gothic" panose="020B0502020202020204" pitchFamily="34" charset="0"/>
              </a:rPr>
              <a:t>the</a:t>
            </a:r>
            <a:r>
              <a:rPr lang="ca-ES" sz="1200" dirty="0">
                <a:latin typeface="Century Gothic" panose="020B0502020202020204" pitchFamily="34" charset="0"/>
              </a:rPr>
              <a:t> model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Tx/>
              <a:buChar char="-"/>
            </a:pPr>
            <a:r>
              <a:rPr lang="ca-ES" sz="1200" dirty="0" err="1">
                <a:latin typeface="Century Gothic" panose="020B0502020202020204" pitchFamily="34" charset="0"/>
              </a:rPr>
              <a:t>Drawing</a:t>
            </a:r>
            <a:r>
              <a:rPr lang="ca-ES" sz="1200" dirty="0">
                <a:latin typeface="Century Gothic" panose="020B0502020202020204" pitchFamily="34" charset="0"/>
              </a:rPr>
              <a:t> </a:t>
            </a:r>
            <a:r>
              <a:rPr lang="ca-ES" sz="1200" dirty="0" err="1">
                <a:latin typeface="Century Gothic" panose="020B0502020202020204" pitchFamily="34" charset="0"/>
              </a:rPr>
              <a:t>the</a:t>
            </a:r>
            <a:r>
              <a:rPr lang="ca-ES" sz="1200" dirty="0">
                <a:latin typeface="Century Gothic" panose="020B0502020202020204" pitchFamily="34" charset="0"/>
              </a:rPr>
              <a:t> conceptes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Tx/>
              <a:buChar char="-"/>
            </a:pPr>
            <a:r>
              <a:rPr lang="ca-ES" sz="1200" dirty="0" err="1">
                <a:latin typeface="Century Gothic" panose="020B0502020202020204" pitchFamily="34" charset="0"/>
              </a:rPr>
              <a:t>And</a:t>
            </a:r>
            <a:r>
              <a:rPr lang="ca-ES" sz="1200" dirty="0">
                <a:latin typeface="Century Gothic" panose="020B0502020202020204" pitchFamily="34" charset="0"/>
              </a:rPr>
              <a:t> exemples </a:t>
            </a: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endParaRPr lang="ca-ES" sz="12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ca-ES" sz="1200" dirty="0" err="1">
                <a:latin typeface="Century Gothic" panose="020B0502020202020204" pitchFamily="34" charset="0"/>
              </a:rPr>
              <a:t>The</a:t>
            </a:r>
            <a:r>
              <a:rPr lang="ca-ES" sz="1200" dirty="0">
                <a:latin typeface="Century Gothic" panose="020B0502020202020204" pitchFamily="34" charset="0"/>
              </a:rPr>
              <a:t> </a:t>
            </a:r>
            <a:r>
              <a:rPr lang="ca-ES" sz="1200" dirty="0" err="1">
                <a:latin typeface="Century Gothic" panose="020B0502020202020204" pitchFamily="34" charset="0"/>
              </a:rPr>
              <a:t>result</a:t>
            </a:r>
            <a:r>
              <a:rPr lang="ca-ES" sz="1200" dirty="0">
                <a:latin typeface="Century Gothic" panose="020B0502020202020204" pitchFamily="34" charset="0"/>
              </a:rPr>
              <a:t> is a Model in a </a:t>
            </a:r>
            <a:r>
              <a:rPr lang="ca-ES" sz="1200" dirty="0" err="1">
                <a:latin typeface="Century Gothic" panose="020B0502020202020204" pitchFamily="34" charset="0"/>
              </a:rPr>
              <a:t>Easy</a:t>
            </a:r>
            <a:r>
              <a:rPr lang="ca-ES" sz="1200" dirty="0">
                <a:latin typeface="Century Gothic" panose="020B0502020202020204" pitchFamily="34" charset="0"/>
              </a:rPr>
              <a:t> </a:t>
            </a:r>
            <a:r>
              <a:rPr lang="ca-ES" sz="1200" dirty="0" err="1">
                <a:latin typeface="Century Gothic" panose="020B0502020202020204" pitchFamily="34" charset="0"/>
              </a:rPr>
              <a:t>read</a:t>
            </a:r>
            <a:endParaRPr lang="ca-ES" sz="1200" dirty="0">
              <a:latin typeface="Century Gothic" panose="020B0502020202020204" pitchFamily="34" charset="0"/>
            </a:endParaRPr>
          </a:p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C854A-B008-456B-A355-505786FAC984}" type="slidenum">
              <a:rPr lang="ca-ES" smtClean="0"/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00613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an example: Build a residence for people with disabilities and their families </a:t>
            </a:r>
          </a:p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C854A-B008-456B-A355-505786FAC984}" type="slidenum">
              <a:rPr lang="ca-ES" smtClean="0"/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77013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C854A-B008-456B-A355-505786FAC984}" type="slidenum">
              <a:rPr lang="ca-ES" smtClean="0"/>
              <a:t>24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92651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40C6A29-4676-420C-BBE3-ACC2B80F64D4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0162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training program has been designed for people with intellectual disability. Training processes and tools has been adapted for people with ID, i.e. they are easy-to-understand, simplified and easy-to-read.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0C6A29-4676-420C-BBE3-ACC2B80F64D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7207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0C6A29-4676-420C-BBE3-ACC2B80F64D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7408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0C6A29-4676-420C-BBE3-ACC2B80F64D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2599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Ice breaker &gt; include an ice-breaking activity for participants (according to your preferences).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0C6A29-4676-420C-BBE3-ACC2B80F64D4}" type="slidenum">
              <a:rPr lang="it-IT" noProof="0" smtClean="0"/>
              <a:t>6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24197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C854A-B008-456B-A355-505786FAC984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88827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C854A-B008-456B-A355-505786FAC984}" type="slidenum">
              <a:rPr lang="ca-ES" smtClean="0"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34112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Business Model Canvas (BMC) is a user-friendly strategic management start-up template for developing new or documenting existing business models.</a:t>
            </a:r>
          </a:p>
          <a:p>
            <a:endParaRPr lang="en-US" dirty="0"/>
          </a:p>
          <a:p>
            <a:r>
              <a:rPr lang="en-US" dirty="0"/>
              <a:t> It is a visual chart composed of different blocks describing a firm's or product's value proposition, infrastructure, customers, and finances. </a:t>
            </a:r>
          </a:p>
          <a:p>
            <a:endParaRPr lang="en-US" dirty="0"/>
          </a:p>
          <a:p>
            <a:r>
              <a:rPr lang="en-US" dirty="0"/>
              <a:t>It helps you understand a business model in a straightforward, structured way, also illustrating potential trade-offs</a:t>
            </a:r>
          </a:p>
          <a:p>
            <a:r>
              <a:rPr lang="en-US" dirty="0"/>
              <a:t>https://www.youtube.com/watch?v=QoAOzMTLP5s</a:t>
            </a:r>
          </a:p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C854A-B008-456B-A355-505786FAC984}" type="slidenum">
              <a:rPr lang="ca-ES" smtClean="0"/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72277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>
                <a:latin typeface="Century Gothic" panose="020B0502020202020204" pitchFamily="34" charset="0"/>
              </a:rPr>
              <a:t>Based on this one, what have we done?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Adapt it to easy reading </a:t>
            </a:r>
          </a:p>
          <a:p>
            <a:r>
              <a:rPr lang="en-US" dirty="0">
                <a:latin typeface="Century Gothic" panose="020B0502020202020204" pitchFamily="34" charset="0"/>
              </a:rPr>
              <a:t>in a process of co-production </a:t>
            </a:r>
          </a:p>
          <a:p>
            <a:r>
              <a:rPr lang="en-US" dirty="0">
                <a:latin typeface="Century Gothic" panose="020B0502020202020204" pitchFamily="34" charset="0"/>
              </a:rPr>
              <a:t>with the people in our entrepreneurship project </a:t>
            </a:r>
            <a:endParaRPr lang="en-GB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These users have previously been trained in easy reading and co-production.</a:t>
            </a:r>
          </a:p>
          <a:p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For the</a:t>
            </a:r>
            <a:r>
              <a:rPr lang="en-US" sz="2000" baseline="0" dirty="0">
                <a:latin typeface="Century Gothic" panose="020B0502020202020204" pitchFamily="34" charset="0"/>
              </a:rPr>
              <a:t> </a:t>
            </a:r>
            <a:r>
              <a:rPr lang="en-US" sz="2000" dirty="0">
                <a:latin typeface="Century Gothic" panose="020B0502020202020204" pitchFamily="34" charset="0"/>
              </a:rPr>
              <a:t>Adaptation process: 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Read and evaluate the understanding of the model with people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Validate changes with people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Design a graphic reference that symbolizes the text together 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Make a pilot with a business idea as an example</a:t>
            </a:r>
            <a:endParaRPr lang="es-ES" dirty="0">
              <a:latin typeface="Century Gothic" panose="020B0502020202020204" pitchFamily="34" charset="0"/>
            </a:endParaRPr>
          </a:p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C854A-B008-456B-A355-505786FAC984}" type="slidenum">
              <a:rPr lang="ca-ES" smtClean="0"/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62144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igura a mano libera 13">
            <a:extLst>
              <a:ext uri="{FF2B5EF4-FFF2-40B4-BE49-F238E27FC236}">
                <a16:creationId xmlns:a16="http://schemas.microsoft.com/office/drawing/2014/main" id="{FCE00AC6-1AA1-42D9-83DD-4C308C3F9322}"/>
              </a:ext>
            </a:extLst>
          </p:cNvPr>
          <p:cNvSpPr/>
          <p:nvPr userDrawn="1"/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5319A315-F756-49EC-8181-0EC3F0A37B09}"/>
              </a:ext>
            </a:extLst>
          </p:cNvPr>
          <p:cNvCxnSpPr>
            <a:cxnSpLocks/>
          </p:cNvCxnSpPr>
          <p:nvPr userDrawn="1"/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560F3E26-F530-48F5-983F-9DCFF41D4F39}"/>
              </a:ext>
            </a:extLst>
          </p:cNvPr>
          <p:cNvSpPr/>
          <p:nvPr userDrawn="1"/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5C97701E-DAF9-4174-AA91-DA203CD27D6A}"/>
              </a:ext>
            </a:extLst>
          </p:cNvPr>
          <p:cNvSpPr/>
          <p:nvPr userDrawn="1"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4F765374-1A4B-41DC-9E75-A95A6C655328}"/>
              </a:ext>
            </a:extLst>
          </p:cNvPr>
          <p:cNvSpPr/>
          <p:nvPr userDrawn="1"/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7618DB8E-B14E-42E2-B454-6F4F36A8A9D9}"/>
              </a:ext>
            </a:extLst>
          </p:cNvPr>
          <p:cNvSpPr/>
          <p:nvPr userDrawn="1"/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o 21">
            <a:extLst>
              <a:ext uri="{FF2B5EF4-FFF2-40B4-BE49-F238E27FC236}">
                <a16:creationId xmlns:a16="http://schemas.microsoft.com/office/drawing/2014/main" id="{97666F55-03F1-4D18-9653-0F360E127A7E}"/>
              </a:ext>
            </a:extLst>
          </p:cNvPr>
          <p:cNvSpPr/>
          <p:nvPr userDrawn="1"/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3208" y="2743200"/>
            <a:ext cx="6592824" cy="2386584"/>
          </a:xfrm>
        </p:spPr>
        <p:txBody>
          <a:bodyPr rtlCol="0"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3208" y="5221224"/>
            <a:ext cx="6592824" cy="996696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10415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 3 colon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918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3128" y="1681163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3128" y="2505075"/>
            <a:ext cx="32918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03/09/20XX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Titolo presentazione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it-IT" noProof="0" smtClean="0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it-IT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egnaposto testo 4">
            <a:extLst>
              <a:ext uri="{FF2B5EF4-FFF2-40B4-BE49-F238E27FC236}">
                <a16:creationId xmlns:a16="http://schemas.microsoft.com/office/drawing/2014/main" id="{ACF5677B-E56F-4452-ADDC-DA0E20A95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5008" y="1681163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3" name="Segnaposto contenuto 5">
            <a:extLst>
              <a:ext uri="{FF2B5EF4-FFF2-40B4-BE49-F238E27FC236}">
                <a16:creationId xmlns:a16="http://schemas.microsoft.com/office/drawing/2014/main" id="{865D9C09-AB3B-40EB-B1DA-9C6D723434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5008" y="2505075"/>
            <a:ext cx="32918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56727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con 2 immagini med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FAA9DFF3-1B49-48A9-BF8A-57DD7D07CF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01259" y="2727729"/>
            <a:ext cx="4290740" cy="4130271"/>
          </a:xfrm>
          <a:custGeom>
            <a:avLst/>
            <a:gdLst>
              <a:gd name="connsiteX0" fmla="*/ 2503809 w 4290740"/>
              <a:gd name="connsiteY0" fmla="*/ 0 h 4130271"/>
              <a:gd name="connsiteX1" fmla="*/ 4198398 w 4290740"/>
              <a:gd name="connsiteY1" fmla="*/ 660580 h 4130271"/>
              <a:gd name="connsiteX2" fmla="*/ 4290740 w 4290740"/>
              <a:gd name="connsiteY2" fmla="*/ 751285 h 4130271"/>
              <a:gd name="connsiteX3" fmla="*/ 4290740 w 4290740"/>
              <a:gd name="connsiteY3" fmla="*/ 4130271 h 4130271"/>
              <a:gd name="connsiteX4" fmla="*/ 604508 w 4290740"/>
              <a:gd name="connsiteY4" fmla="*/ 4130271 h 4130271"/>
              <a:gd name="connsiteX5" fmla="*/ 461940 w 4290740"/>
              <a:gd name="connsiteY5" fmla="*/ 3953232 h 4130271"/>
              <a:gd name="connsiteX6" fmla="*/ 0 w 4290740"/>
              <a:gd name="connsiteY6" fmla="*/ 2503809 h 4130271"/>
              <a:gd name="connsiteX7" fmla="*/ 2503809 w 4290740"/>
              <a:gd name="connsiteY7" fmla="*/ 0 h 413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0740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0" y="751285"/>
                </a:lnTo>
                <a:lnTo>
                  <a:pt x="4290740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1" name="Segnaposto immagine 20">
            <a:extLst>
              <a:ext uri="{FF2B5EF4-FFF2-40B4-BE49-F238E27FC236}">
                <a16:creationId xmlns:a16="http://schemas.microsoft.com/office/drawing/2014/main" id="{5CFEFC13-B998-4A6F-A7ED-411E266D28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609" y="0"/>
            <a:ext cx="3519311" cy="3007909"/>
          </a:xfrm>
          <a:custGeom>
            <a:avLst/>
            <a:gdLst>
              <a:gd name="connsiteX0" fmla="*/ 519779 w 3519311"/>
              <a:gd name="connsiteY0" fmla="*/ 0 h 3007909"/>
              <a:gd name="connsiteX1" fmla="*/ 2999531 w 3519311"/>
              <a:gd name="connsiteY1" fmla="*/ 0 h 3007909"/>
              <a:gd name="connsiteX2" fmla="*/ 3003920 w 3519311"/>
              <a:gd name="connsiteY2" fmla="*/ 3989 h 3007909"/>
              <a:gd name="connsiteX3" fmla="*/ 3519311 w 3519311"/>
              <a:gd name="connsiteY3" fmla="*/ 1248253 h 3007909"/>
              <a:gd name="connsiteX4" fmla="*/ 1759655 w 3519311"/>
              <a:gd name="connsiteY4" fmla="*/ 3007909 h 3007909"/>
              <a:gd name="connsiteX5" fmla="*/ 9084 w 3519311"/>
              <a:gd name="connsiteY5" fmla="*/ 1428168 h 3007909"/>
              <a:gd name="connsiteX6" fmla="*/ 0 w 3519311"/>
              <a:gd name="connsiteY6" fmla="*/ 1248273 h 3007909"/>
              <a:gd name="connsiteX7" fmla="*/ 0 w 3519311"/>
              <a:gd name="connsiteY7" fmla="*/ 1248233 h 3007909"/>
              <a:gd name="connsiteX8" fmla="*/ 9084 w 3519311"/>
              <a:gd name="connsiteY8" fmla="*/ 1068339 h 3007909"/>
              <a:gd name="connsiteX9" fmla="*/ 515391 w 3519311"/>
              <a:gd name="connsiteY9" fmla="*/ 3989 h 300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9311" h="3007909">
                <a:moveTo>
                  <a:pt x="519779" y="0"/>
                </a:moveTo>
                <a:lnTo>
                  <a:pt x="2999531" y="0"/>
                </a:lnTo>
                <a:lnTo>
                  <a:pt x="3003920" y="3989"/>
                </a:lnTo>
                <a:cubicBezTo>
                  <a:pt x="3322355" y="322424"/>
                  <a:pt x="3519311" y="762338"/>
                  <a:pt x="3519311" y="1248253"/>
                </a:cubicBezTo>
                <a:cubicBezTo>
                  <a:pt x="3519311" y="2220084"/>
                  <a:pt x="2731486" y="3007909"/>
                  <a:pt x="1759655" y="3007909"/>
                </a:cubicBezTo>
                <a:cubicBezTo>
                  <a:pt x="848565" y="3007909"/>
                  <a:pt x="99196" y="2315485"/>
                  <a:pt x="9084" y="1428168"/>
                </a:cubicBezTo>
                <a:lnTo>
                  <a:pt x="0" y="1248273"/>
                </a:lnTo>
                <a:lnTo>
                  <a:pt x="0" y="1248233"/>
                </a:lnTo>
                <a:lnTo>
                  <a:pt x="9084" y="1068339"/>
                </a:lnTo>
                <a:cubicBezTo>
                  <a:pt x="51137" y="654258"/>
                  <a:pt x="236761" y="282620"/>
                  <a:pt x="515391" y="3989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B7BFFB5A-A05C-4B0C-905C-5884361304B2}"/>
              </a:ext>
            </a:extLst>
          </p:cNvPr>
          <p:cNvSpPr/>
          <p:nvPr userDrawn="1"/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o 11">
            <a:extLst>
              <a:ext uri="{FF2B5EF4-FFF2-40B4-BE49-F238E27FC236}">
                <a16:creationId xmlns:a16="http://schemas.microsoft.com/office/drawing/2014/main" id="{9F33AC6C-4807-4785-AE9F-84BFEEDA9F7E}"/>
              </a:ext>
            </a:extLst>
          </p:cNvPr>
          <p:cNvSpPr/>
          <p:nvPr userDrawn="1"/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760"/>
            <a:ext cx="5120640" cy="1325880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03/09/20XX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Titolo presentazione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it-IT" noProof="0" smtClean="0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it-IT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828800"/>
            <a:ext cx="5093208" cy="4352544"/>
          </a:xfrm>
        </p:spPr>
        <p:txBody>
          <a:bodyPr rtlCol="0"/>
          <a:lstStyle>
            <a:lvl1pPr marL="0" indent="0">
              <a:buNone/>
              <a:defRPr sz="24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</p:txBody>
      </p:sp>
    </p:spTree>
    <p:extLst>
      <p:ext uri="{BB962C8B-B14F-4D97-AF65-F5344CB8AC3E}">
        <p14:creationId xmlns:p14="http://schemas.microsoft.com/office/powerpoint/2010/main" val="1413178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ula di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e 9">
            <a:extLst>
              <a:ext uri="{FF2B5EF4-FFF2-40B4-BE49-F238E27FC236}">
                <a16:creationId xmlns:a16="http://schemas.microsoft.com/office/drawing/2014/main" id="{2642EAF0-DE94-4F90-82E3-6F316AA8353A}"/>
              </a:ext>
            </a:extLst>
          </p:cNvPr>
          <p:cNvSpPr/>
          <p:nvPr userDrawn="1"/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D22D7888-22FA-4AA1-9BA4-CC61D6643D47}"/>
              </a:ext>
            </a:extLst>
          </p:cNvPr>
          <p:cNvSpPr/>
          <p:nvPr userDrawn="1"/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EBB6E464-8999-4773-A1F2-E6CAA990E572}"/>
              </a:ext>
            </a:extLst>
          </p:cNvPr>
          <p:cNvSpPr/>
          <p:nvPr userDrawn="1"/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CE9CE183-B21E-41EB-A082-DF9C3AD659D5}"/>
              </a:ext>
            </a:extLst>
          </p:cNvPr>
          <p:cNvSpPr/>
          <p:nvPr userDrawn="1"/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1EA14BE8-FDD0-4434-9C3E-BFF78C22D9E3}"/>
              </a:ext>
            </a:extLst>
          </p:cNvPr>
          <p:cNvSpPr/>
          <p:nvPr userDrawn="1"/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5C76330B-4C5E-463F-921A-D91F1F1F6049}"/>
              </a:ext>
            </a:extLst>
          </p:cNvPr>
          <p:cNvSpPr/>
          <p:nvPr userDrawn="1"/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E494E364-7EA8-4D92-915D-75D1A3A67C07}"/>
              </a:ext>
            </a:extLst>
          </p:cNvPr>
          <p:cNvSpPr/>
          <p:nvPr userDrawn="1"/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1234440"/>
            <a:ext cx="3236976" cy="406908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2496" y="6356350"/>
            <a:ext cx="1545336" cy="36512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03/09/20XX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 rtlCol="0"/>
          <a:lstStyle>
            <a:lvl1pPr algn="l">
              <a:defRPr>
                <a:latin typeface="+mn-lt"/>
              </a:defRPr>
            </a:lvl1pPr>
          </a:lstStyle>
          <a:p>
            <a:pPr algn="l"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Titolo presentazione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456" y="6356350"/>
            <a:ext cx="850392" cy="36512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it-IT" noProof="0" smtClean="0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it-IT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5976" y="2551176"/>
            <a:ext cx="4709160" cy="1755648"/>
          </a:xfrm>
        </p:spPr>
        <p:txBody>
          <a:bodyPr rtlCol="0"/>
          <a:lstStyle>
            <a:lvl1pPr marL="0" indent="0">
              <a:buNone/>
              <a:defRPr sz="2400"/>
            </a:lvl1pPr>
            <a:lvl2pPr marL="228600">
              <a:defRPr sz="1800"/>
            </a:lvl2pPr>
            <a:lvl3pPr marL="457200">
              <a:defRPr sz="1800"/>
            </a:lvl3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</p:txBody>
      </p:sp>
    </p:spTree>
    <p:extLst>
      <p:ext uri="{BB962C8B-B14F-4D97-AF65-F5344CB8AC3E}">
        <p14:creationId xmlns:p14="http://schemas.microsoft.com/office/powerpoint/2010/main" val="82677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03/09/20XX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Titolo presentazione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it-IT" noProof="0" smtClean="0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it-IT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48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03/09/20XX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Titolo presentazione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it-IT" noProof="0" smtClean="0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it-IT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C9A1C714-6A0E-456D-A2E2-6288C0EA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635405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03/09/20XX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Titolo presentazione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it-IT" noProof="0" smtClean="0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it-IT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628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03/09/20XX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Titolo presentazione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it-IT" noProof="0" smtClean="0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it-IT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1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e 9">
            <a:extLst>
              <a:ext uri="{FF2B5EF4-FFF2-40B4-BE49-F238E27FC236}">
                <a16:creationId xmlns:a16="http://schemas.microsoft.com/office/drawing/2014/main" id="{AFA665D7-34D0-4262-B345-9B1A1BA8DA17}"/>
              </a:ext>
            </a:extLst>
          </p:cNvPr>
          <p:cNvSpPr/>
          <p:nvPr userDrawn="1"/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o 11">
            <a:extLst>
              <a:ext uri="{FF2B5EF4-FFF2-40B4-BE49-F238E27FC236}">
                <a16:creationId xmlns:a16="http://schemas.microsoft.com/office/drawing/2014/main" id="{39ECC553-79E5-4B14-89C9-4DAD2B1021B1}"/>
              </a:ext>
            </a:extLst>
          </p:cNvPr>
          <p:cNvSpPr/>
          <p:nvPr userDrawn="1"/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55797934-7E2B-4F94-89C4-0279413FF821}"/>
              </a:ext>
            </a:extLst>
          </p:cNvPr>
          <p:cNvSpPr/>
          <p:nvPr userDrawn="1"/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432" y="1399032"/>
            <a:ext cx="3236976" cy="406908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152" y="1527048"/>
            <a:ext cx="5111496" cy="3931920"/>
          </a:xfrm>
        </p:spPr>
        <p:txBody>
          <a:bodyPr rtlCol="0" anchor="ctr"/>
          <a:lstStyle>
            <a:lvl1pPr marL="0" indent="0">
              <a:buNone/>
              <a:defRPr/>
            </a:lvl1pPr>
            <a:lvl2pPr marL="228600">
              <a:defRPr/>
            </a:lvl2pPr>
            <a:lvl3pPr marL="457200">
              <a:defRPr/>
            </a:lvl3pPr>
            <a:lvl4pPr>
              <a:buNone/>
              <a:defRPr/>
            </a:lvl4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03/09/20XX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it-IT" noProof="0" smtClean="0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it-IT" noProof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4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2 immagini picc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immagine 21">
            <a:extLst>
              <a:ext uri="{FF2B5EF4-FFF2-40B4-BE49-F238E27FC236}">
                <a16:creationId xmlns:a16="http://schemas.microsoft.com/office/drawing/2014/main" id="{5A614E3F-4FB2-4152-A59C-941C908D7B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0479" y="1150210"/>
            <a:ext cx="2207046" cy="2204178"/>
          </a:xfrm>
          <a:custGeom>
            <a:avLst/>
            <a:gdLst>
              <a:gd name="connsiteX0" fmla="*/ 1098749 w 2207046"/>
              <a:gd name="connsiteY0" fmla="*/ 0 h 2204178"/>
              <a:gd name="connsiteX1" fmla="*/ 2201707 w 2207046"/>
              <a:gd name="connsiteY1" fmla="*/ 995326 h 2204178"/>
              <a:gd name="connsiteX2" fmla="*/ 2207046 w 2207046"/>
              <a:gd name="connsiteY2" fmla="*/ 1101058 h 2204178"/>
              <a:gd name="connsiteX3" fmla="*/ 2207046 w 2207046"/>
              <a:gd name="connsiteY3" fmla="*/ 1116306 h 2204178"/>
              <a:gd name="connsiteX4" fmla="*/ 2201707 w 2207046"/>
              <a:gd name="connsiteY4" fmla="*/ 1222039 h 2204178"/>
              <a:gd name="connsiteX5" fmla="*/ 1322187 w 2207046"/>
              <a:gd name="connsiteY5" fmla="*/ 2194840 h 2204178"/>
              <a:gd name="connsiteX6" fmla="*/ 1260999 w 2207046"/>
              <a:gd name="connsiteY6" fmla="*/ 2204178 h 2204178"/>
              <a:gd name="connsiteX7" fmla="*/ 936500 w 2207046"/>
              <a:gd name="connsiteY7" fmla="*/ 2204178 h 2204178"/>
              <a:gd name="connsiteX8" fmla="*/ 875311 w 2207046"/>
              <a:gd name="connsiteY8" fmla="*/ 2194840 h 2204178"/>
              <a:gd name="connsiteX9" fmla="*/ 12592 w 2207046"/>
              <a:gd name="connsiteY9" fmla="*/ 1332120 h 2204178"/>
              <a:gd name="connsiteX10" fmla="*/ 0 w 2207046"/>
              <a:gd name="connsiteY10" fmla="*/ 1249617 h 2204178"/>
              <a:gd name="connsiteX11" fmla="*/ 0 w 2207046"/>
              <a:gd name="connsiteY11" fmla="*/ 967747 h 2204178"/>
              <a:gd name="connsiteX12" fmla="*/ 12592 w 2207046"/>
              <a:gd name="connsiteY12" fmla="*/ 885244 h 2204178"/>
              <a:gd name="connsiteX13" fmla="*/ 1098749 w 2207046"/>
              <a:gd name="connsiteY13" fmla="*/ 0 h 22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7046" h="2204178">
                <a:moveTo>
                  <a:pt x="1098749" y="0"/>
                </a:moveTo>
                <a:cubicBezTo>
                  <a:pt x="1672788" y="0"/>
                  <a:pt x="2144931" y="436266"/>
                  <a:pt x="2201707" y="995326"/>
                </a:cubicBezTo>
                <a:lnTo>
                  <a:pt x="2207046" y="1101058"/>
                </a:lnTo>
                <a:lnTo>
                  <a:pt x="2207046" y="1116306"/>
                </a:lnTo>
                <a:lnTo>
                  <a:pt x="2201707" y="1222039"/>
                </a:lnTo>
                <a:cubicBezTo>
                  <a:pt x="2152501" y="1706557"/>
                  <a:pt x="1791308" y="2098844"/>
                  <a:pt x="1322187" y="2194840"/>
                </a:cubicBezTo>
                <a:lnTo>
                  <a:pt x="1260999" y="2204178"/>
                </a:lnTo>
                <a:lnTo>
                  <a:pt x="936500" y="2204178"/>
                </a:lnTo>
                <a:lnTo>
                  <a:pt x="875311" y="2194840"/>
                </a:lnTo>
                <a:cubicBezTo>
                  <a:pt x="442276" y="2106228"/>
                  <a:pt x="101204" y="1765156"/>
                  <a:pt x="12592" y="1332120"/>
                </a:cubicBezTo>
                <a:lnTo>
                  <a:pt x="0" y="1249617"/>
                </a:lnTo>
                <a:lnTo>
                  <a:pt x="0" y="967747"/>
                </a:lnTo>
                <a:lnTo>
                  <a:pt x="12592" y="885244"/>
                </a:lnTo>
                <a:cubicBezTo>
                  <a:pt x="115972" y="380036"/>
                  <a:pt x="562980" y="0"/>
                  <a:pt x="1098749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1" name="Segnaposto immagine 20">
            <a:extLst>
              <a:ext uri="{FF2B5EF4-FFF2-40B4-BE49-F238E27FC236}">
                <a16:creationId xmlns:a16="http://schemas.microsoft.com/office/drawing/2014/main" id="{8A1F486A-F545-4642-B1CB-5356704413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44632" y="2579683"/>
            <a:ext cx="3096807" cy="3096807"/>
          </a:xfrm>
          <a:custGeom>
            <a:avLst/>
            <a:gdLst>
              <a:gd name="connsiteX0" fmla="*/ 1548404 w 3096807"/>
              <a:gd name="connsiteY0" fmla="*/ 0 h 3096807"/>
              <a:gd name="connsiteX1" fmla="*/ 3096807 w 3096807"/>
              <a:gd name="connsiteY1" fmla="*/ 1548404 h 3096807"/>
              <a:gd name="connsiteX2" fmla="*/ 1548404 w 3096807"/>
              <a:gd name="connsiteY2" fmla="*/ 3096807 h 3096807"/>
              <a:gd name="connsiteX3" fmla="*/ 0 w 3096807"/>
              <a:gd name="connsiteY3" fmla="*/ 1548404 h 3096807"/>
              <a:gd name="connsiteX4" fmla="*/ 1548404 w 3096807"/>
              <a:gd name="connsiteY4" fmla="*/ 0 h 309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807" h="3096807">
                <a:moveTo>
                  <a:pt x="1548404" y="0"/>
                </a:moveTo>
                <a:cubicBezTo>
                  <a:pt x="2403564" y="0"/>
                  <a:pt x="3096807" y="693243"/>
                  <a:pt x="3096807" y="1548404"/>
                </a:cubicBezTo>
                <a:cubicBezTo>
                  <a:pt x="3096807" y="2403564"/>
                  <a:pt x="2403564" y="3096807"/>
                  <a:pt x="1548404" y="3096807"/>
                </a:cubicBezTo>
                <a:cubicBezTo>
                  <a:pt x="693243" y="3096807"/>
                  <a:pt x="0" y="2403564"/>
                  <a:pt x="0" y="1548404"/>
                </a:cubicBezTo>
                <a:cubicBezTo>
                  <a:pt x="0" y="693243"/>
                  <a:pt x="693243" y="0"/>
                  <a:pt x="1548404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4"/>
            <a:ext cx="5806440" cy="1325880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825625"/>
            <a:ext cx="5806440" cy="4352544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  <a:lvl2pPr marL="228600">
              <a:lnSpc>
                <a:spcPct val="110000"/>
              </a:lnSpc>
              <a:defRPr sz="2000"/>
            </a:lvl2pPr>
            <a:lvl3pPr marL="457200">
              <a:lnSpc>
                <a:spcPct val="110000"/>
              </a:lnSpc>
              <a:defRPr sz="1800"/>
            </a:lvl3pPr>
            <a:lvl4pPr marL="685800"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03/09/20XX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it-IT" noProof="0" smtClean="0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it-IT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E8E71C73-7BAD-4838-88C1-42E045A9D179}"/>
              </a:ext>
            </a:extLst>
          </p:cNvPr>
          <p:cNvSpPr/>
          <p:nvPr userDrawn="1"/>
        </p:nvSpPr>
        <p:spPr>
          <a:xfrm>
            <a:off x="10249620" y="1555068"/>
            <a:ext cx="819303" cy="7970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4560922-5803-412D-880B-065E75DCBC0A}"/>
              </a:ext>
            </a:extLst>
          </p:cNvPr>
          <p:cNvSpPr/>
          <p:nvPr userDrawn="1"/>
        </p:nvSpPr>
        <p:spPr>
          <a:xfrm>
            <a:off x="7590089" y="4034393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839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e 6">
            <a:extLst>
              <a:ext uri="{FF2B5EF4-FFF2-40B4-BE49-F238E27FC236}">
                <a16:creationId xmlns:a16="http://schemas.microsoft.com/office/drawing/2014/main" id="{200EACD1-D216-4037-8AFF-80CF273586DF}"/>
              </a:ext>
            </a:extLst>
          </p:cNvPr>
          <p:cNvSpPr/>
          <p:nvPr userDrawn="1"/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o 7">
            <a:extLst>
              <a:ext uri="{FF2B5EF4-FFF2-40B4-BE49-F238E27FC236}">
                <a16:creationId xmlns:a16="http://schemas.microsoft.com/office/drawing/2014/main" id="{F941DE04-3FEA-4A57-B200-F9F6A765C792}"/>
              </a:ext>
            </a:extLst>
          </p:cNvPr>
          <p:cNvSpPr/>
          <p:nvPr userDrawn="1"/>
        </p:nvSpPr>
        <p:spPr>
          <a:xfrm rot="9222429" flipV="1">
            <a:off x="2494119" y="-28502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A565C7B4-4152-4548-A771-EB148A028FDB}"/>
              </a:ext>
            </a:extLst>
          </p:cNvPr>
          <p:cNvSpPr/>
          <p:nvPr userDrawn="1"/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272" y="1380744"/>
            <a:ext cx="5559552" cy="2514600"/>
          </a:xfrm>
        </p:spPr>
        <p:txBody>
          <a:bodyPr rtlCol="0"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19272" y="4078224"/>
            <a:ext cx="5559552" cy="153619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78557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5"/>
            <a:ext cx="10515600" cy="1325563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76" y="1911096"/>
            <a:ext cx="9829800" cy="3859742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03/09/20XX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it-IT" noProof="0" smtClean="0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it-IT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081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03/09/20XX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Titolo presentazione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it-IT" noProof="0" smtClean="0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it-IT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1096"/>
            <a:ext cx="10515600" cy="3859742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89892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itazione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63E3FD7E-C80A-4707-A8E9-4134DF91F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</p:spPr>
        <p:txBody>
          <a:bodyPr rtlCol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0" name="Titolo 9">
            <a:extLst>
              <a:ext uri="{FF2B5EF4-FFF2-40B4-BE49-F238E27FC236}">
                <a16:creationId xmlns:a16="http://schemas.microsoft.com/office/drawing/2014/main" id="{10EC23F5-CD2E-4207-A4E6-73BDFF74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0" y="370600"/>
            <a:ext cx="5923842" cy="5923842"/>
          </a:xfrm>
          <a:custGeom>
            <a:avLst/>
            <a:gdLst>
              <a:gd name="connsiteX0" fmla="*/ 2961921 w 5923842"/>
              <a:gd name="connsiteY0" fmla="*/ 0 h 5923842"/>
              <a:gd name="connsiteX1" fmla="*/ 5923842 w 5923842"/>
              <a:gd name="connsiteY1" fmla="*/ 2961921 h 5923842"/>
              <a:gd name="connsiteX2" fmla="*/ 2961921 w 5923842"/>
              <a:gd name="connsiteY2" fmla="*/ 5923842 h 5923842"/>
              <a:gd name="connsiteX3" fmla="*/ 0 w 5923842"/>
              <a:gd name="connsiteY3" fmla="*/ 2961921 h 5923842"/>
              <a:gd name="connsiteX4" fmla="*/ 2961921 w 5923842"/>
              <a:gd name="connsiteY4" fmla="*/ 0 h 592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3842" h="5923842">
                <a:moveTo>
                  <a:pt x="2961921" y="0"/>
                </a:moveTo>
                <a:cubicBezTo>
                  <a:pt x="4597745" y="0"/>
                  <a:pt x="5923842" y="1326097"/>
                  <a:pt x="5923842" y="2961921"/>
                </a:cubicBezTo>
                <a:cubicBezTo>
                  <a:pt x="5923842" y="4597745"/>
                  <a:pt x="4597745" y="5923842"/>
                  <a:pt x="2961921" y="5923842"/>
                </a:cubicBezTo>
                <a:cubicBezTo>
                  <a:pt x="1326097" y="5923842"/>
                  <a:pt x="0" y="4597745"/>
                  <a:pt x="0" y="2961921"/>
                </a:cubicBezTo>
                <a:cubicBezTo>
                  <a:pt x="0" y="1326097"/>
                  <a:pt x="1326097" y="0"/>
                  <a:pt x="2961921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</p:spPr>
        <p:txBody>
          <a:bodyPr wrap="square" lIns="457200" rIns="457200" bIns="2331720" rtlCol="0" anchor="b" anchorCtr="0">
            <a:no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75304" y="4379976"/>
            <a:ext cx="5038344" cy="71323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1" name="Segnaposto data 10">
            <a:extLst>
              <a:ext uri="{FF2B5EF4-FFF2-40B4-BE49-F238E27FC236}">
                <a16:creationId xmlns:a16="http://schemas.microsoft.com/office/drawing/2014/main" id="{6B76FE53-FB67-4871-8485-71BAAFD7D1B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rtl="0">
              <a:defRPr/>
            </a:pPr>
            <a:r>
              <a:rPr lang="it-IT" noProof="0"/>
              <a:t>03/09/20XX</a:t>
            </a:r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AD26FED4-1CE2-444B-A77E-EB3CB505A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rtl="0">
              <a:defRPr/>
            </a:pPr>
            <a:r>
              <a:rPr lang="it-IT" noProof="0"/>
              <a:t>Titolo presentazione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28FD25AA-10CC-48D8-9577-257871107B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it-IT" noProof="0" smtClean="0"/>
              <a:pPr rtl="0">
                <a:defRPr/>
              </a:pPr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032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03/09/20XX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Titolo presentazione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it-IT" noProof="0" smtClean="0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it-IT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06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03/09/20XX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Titolo presentazione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it-IT" noProof="0" smtClean="0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it-IT" noProof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9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03/09/20XX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r>
              <a:rPr lang="it-IT" noProof="0">
                <a:solidFill>
                  <a:prstClr val="black">
                    <a:tint val="75000"/>
                  </a:prstClr>
                </a:solidFill>
              </a:rPr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D76B855D-E9CC-4FF8-AD85-6CDC7B89A0DE}" type="slidenum">
              <a:rPr lang="it-IT" noProof="0" smtClean="0">
                <a:solidFill>
                  <a:prstClr val="black">
                    <a:tint val="75000"/>
                  </a:prstClr>
                </a:solidFill>
              </a:rPr>
              <a:pPr rtl="0">
                <a:defRPr/>
              </a:pPr>
              <a:t>‹#›</a:t>
            </a:fld>
            <a:endParaRPr lang="it-IT" noProof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6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71" r:id="rId4"/>
    <p:sldLayoutId id="2147483770" r:id="rId5"/>
    <p:sldLayoutId id="2147483774" r:id="rId6"/>
    <p:sldLayoutId id="2147483783" r:id="rId7"/>
    <p:sldLayoutId id="2147483772" r:id="rId8"/>
    <p:sldLayoutId id="2147483773" r:id="rId9"/>
    <p:sldLayoutId id="2147483785" r:id="rId10"/>
    <p:sldLayoutId id="2147483786" r:id="rId11"/>
    <p:sldLayoutId id="2147483787" r:id="rId12"/>
    <p:sldLayoutId id="2147483775" r:id="rId13"/>
    <p:sldLayoutId id="2147483788" r:id="rId14"/>
    <p:sldLayoutId id="2147483776" r:id="rId15"/>
    <p:sldLayoutId id="2147483777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oAOzMTLP5s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tD0T-ZcF2M" TargetMode="External"/><Relationship Id="rId2" Type="http://schemas.openxmlformats.org/officeDocument/2006/relationships/hyperlink" Target="https://www.youtube.com/watch?v=ejPrsIWOg18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dUUx5FdySs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2.jpeg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B08836-40C5-46C2-81BA-21AA271769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AU" dirty="0">
                <a:solidFill>
                  <a:srgbClr val="FFFFFF"/>
                </a:solidFill>
              </a:rPr>
              <a:t>IncludNet: discover your own potential</a:t>
            </a:r>
            <a:endParaRPr lang="en-AU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2CC4EC4-809C-4FD2-AA20-009F08590D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it" dirty="0">
                <a:solidFill>
                  <a:srgbClr val="FFFFFF"/>
                </a:solidFill>
              </a:rPr>
              <a:t>Training program</a:t>
            </a:r>
          </a:p>
          <a:p>
            <a:pPr rtl="0"/>
            <a:endParaRPr lang="en-US" dirty="0"/>
          </a:p>
        </p:txBody>
      </p:sp>
      <p:pic>
        <p:nvPicPr>
          <p:cNvPr id="4" name="Picture 3" descr="C:\Users\user\Desktop\image.png">
            <a:extLst>
              <a:ext uri="{FF2B5EF4-FFF2-40B4-BE49-F238E27FC236}">
                <a16:creationId xmlns:a16="http://schemas.microsoft.com/office/drawing/2014/main" id="{7187CC9D-565E-4516-BA99-52F8D23E5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5784" y="5058561"/>
            <a:ext cx="1848280" cy="884164"/>
          </a:xfrm>
          <a:prstGeom prst="rect">
            <a:avLst/>
          </a:prstGeom>
          <a:noFill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B75EDDB-7FAA-49A0-BFAE-2FF1B1613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22567"/>
          <a:stretch/>
        </p:blipFill>
        <p:spPr bwMode="auto">
          <a:xfrm>
            <a:off x="2085784" y="5986797"/>
            <a:ext cx="1917686" cy="604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00962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38300" y="1828800"/>
            <a:ext cx="3424822" cy="3610817"/>
          </a:xfrm>
        </p:spPr>
        <p:txBody>
          <a:bodyPr>
            <a:normAutofit fontScale="62500" lnSpcReduction="20000"/>
          </a:bodyPr>
          <a:lstStyle/>
          <a:p>
            <a:pPr marL="457200" lvl="1" indent="0">
              <a:buNone/>
            </a:pPr>
            <a:r>
              <a:rPr lang="it-IT" sz="5400" dirty="0">
                <a:ea typeface="Calibri" panose="020F0502020204030204" pitchFamily="34" charset="0"/>
                <a:cs typeface="Times New Roman" panose="02020603050405020304" pitchFamily="18" charset="0"/>
              </a:rPr>
              <a:t>How do you analyse the feasibility of a project?</a:t>
            </a:r>
          </a:p>
          <a:p>
            <a:pPr marL="457200" lvl="1" indent="0">
              <a:buNone/>
            </a:pPr>
            <a:endParaRPr lang="it-IT" sz="5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it-IT" sz="5400" dirty="0">
                <a:ea typeface="Calibri" panose="020F0502020204030204" pitchFamily="34" charset="0"/>
                <a:cs typeface="Times New Roman" panose="02020603050405020304" pitchFamily="18" charset="0"/>
              </a:rPr>
              <a:t>What is the gap between reality and desire?</a:t>
            </a:r>
          </a:p>
          <a:p>
            <a:endParaRPr lang="ca-ES" dirty="0"/>
          </a:p>
        </p:txBody>
      </p:sp>
      <p:pic>
        <p:nvPicPr>
          <p:cNvPr id="4" name="Picture 2" descr="Mostra la imatge original">
            <a:extLst>
              <a:ext uri="{FF2B5EF4-FFF2-40B4-BE49-F238E27FC236}">
                <a16:creationId xmlns:a16="http://schemas.microsoft.com/office/drawing/2014/main" id="{F4912162-C54B-4554-9B4E-6F0536F5B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354" y="2185014"/>
            <a:ext cx="5228346" cy="248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967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sz="8800" dirty="0"/>
              <a:t> </a:t>
            </a:r>
          </a:p>
        </p:txBody>
      </p:sp>
      <p:grpSp>
        <p:nvGrpSpPr>
          <p:cNvPr id="13" name="12 Grupo"/>
          <p:cNvGrpSpPr/>
          <p:nvPr/>
        </p:nvGrpSpPr>
        <p:grpSpPr>
          <a:xfrm>
            <a:off x="1524000" y="2217259"/>
            <a:ext cx="9144000" cy="2412447"/>
            <a:chOff x="-54614" y="-41641"/>
            <a:chExt cx="9198614" cy="2034749"/>
          </a:xfrm>
        </p:grpSpPr>
        <p:grpSp>
          <p:nvGrpSpPr>
            <p:cNvPr id="12" name="11 Grupo"/>
            <p:cNvGrpSpPr/>
            <p:nvPr/>
          </p:nvGrpSpPr>
          <p:grpSpPr>
            <a:xfrm>
              <a:off x="2539778" y="-41641"/>
              <a:ext cx="6604222" cy="2034749"/>
              <a:chOff x="2539778" y="-41641"/>
              <a:chExt cx="6604222" cy="2034749"/>
            </a:xfrm>
          </p:grpSpPr>
          <p:pic>
            <p:nvPicPr>
              <p:cNvPr id="8" name="bb72ef9a-e04a-4ad1-8ec9-1fb5658365d6" descr="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1" r="30562" b="4255"/>
              <a:stretch/>
            </p:blipFill>
            <p:spPr bwMode="auto">
              <a:xfrm>
                <a:off x="7020271" y="-27384"/>
                <a:ext cx="2123729" cy="2020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7fb164ac-5377-4909-ada5-9c67c133417a" descr="Image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7" b="-841"/>
              <a:stretch/>
            </p:blipFill>
            <p:spPr bwMode="auto">
              <a:xfrm rot="5400000">
                <a:off x="2394498" y="103639"/>
                <a:ext cx="2034749" cy="1744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b397224a-59cb-4c49-9d56-7d9e67c46030" descr="Image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11" r="14835"/>
              <a:stretch/>
            </p:blipFill>
            <p:spPr bwMode="auto">
              <a:xfrm>
                <a:off x="4283967" y="-27384"/>
                <a:ext cx="2736303" cy="2020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4614" y="-41641"/>
              <a:ext cx="2677176" cy="2034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2 Marcador de contenido"/>
          <p:cNvSpPr txBox="1">
            <a:spLocks/>
          </p:cNvSpPr>
          <p:nvPr/>
        </p:nvSpPr>
        <p:spPr>
          <a:xfrm>
            <a:off x="2207568" y="2564904"/>
            <a:ext cx="7776864" cy="3240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endParaRPr lang="ca-ES" sz="15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ca-ES" dirty="0"/>
          </a:p>
        </p:txBody>
      </p:sp>
      <p:sp>
        <p:nvSpPr>
          <p:cNvPr id="4" name="Rectángulo 3"/>
          <p:cNvSpPr/>
          <p:nvPr/>
        </p:nvSpPr>
        <p:spPr>
          <a:xfrm>
            <a:off x="3125917" y="222942"/>
            <a:ext cx="6552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ea typeface="Calibri" panose="020F0502020204030204" pitchFamily="34" charset="0"/>
                <a:cs typeface="Times New Roman" panose="02020603050405020304" pitchFamily="18" charset="0"/>
              </a:rPr>
              <a:t>Co-Production activities </a:t>
            </a:r>
            <a:endParaRPr lang="ca-ES" sz="4000" dirty="0"/>
          </a:p>
        </p:txBody>
      </p:sp>
    </p:spTree>
    <p:extLst>
      <p:ext uri="{BB962C8B-B14F-4D97-AF65-F5344CB8AC3E}">
        <p14:creationId xmlns:p14="http://schemas.microsoft.com/office/powerpoint/2010/main" val="4246650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+mn-lt"/>
              </a:rPr>
              <a:t>Activities</a:t>
            </a:r>
            <a:endParaRPr lang="ca-ES" sz="4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10599" y="1784771"/>
            <a:ext cx="5111496" cy="3931920"/>
          </a:xfrm>
        </p:spPr>
        <p:txBody>
          <a:bodyPr>
            <a:normAutofit fontScale="92500"/>
          </a:bodyPr>
          <a:lstStyle/>
          <a:p>
            <a:r>
              <a:rPr lang="en-US" dirty="0"/>
              <a:t>Co-productive activities through focus-group:</a:t>
            </a:r>
          </a:p>
          <a:p>
            <a:endParaRPr lang="en-US" dirty="0"/>
          </a:p>
          <a:p>
            <a:r>
              <a:rPr lang="en-US" dirty="0"/>
              <a:t>1. Define Feasibility (with easy reading and images / symbols)</a:t>
            </a:r>
          </a:p>
          <a:p>
            <a:endParaRPr lang="en-US" dirty="0"/>
          </a:p>
          <a:p>
            <a:r>
              <a:rPr lang="en-US" dirty="0"/>
              <a:t>2. Workshop to visualize how we get from desire / illusion to reality (Canvas) 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1150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What is feasibility?</a:t>
            </a:r>
            <a:endParaRPr lang="ca-ES" dirty="0">
              <a:latin typeface="+mn-lt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788151" y="1527048"/>
            <a:ext cx="5960503" cy="3931920"/>
          </a:xfrm>
        </p:spPr>
        <p:txBody>
          <a:bodyPr>
            <a:normAutofit/>
          </a:bodyPr>
          <a:lstStyle/>
          <a:p>
            <a:r>
              <a:rPr lang="ca-ES" dirty="0" err="1"/>
              <a:t>Feasibility</a:t>
            </a:r>
            <a:r>
              <a:rPr lang="ca-ES" dirty="0"/>
              <a:t> is </a:t>
            </a:r>
            <a:r>
              <a:rPr lang="ca-ES" dirty="0" err="1"/>
              <a:t>understood</a:t>
            </a:r>
            <a:r>
              <a:rPr lang="ca-ES" dirty="0"/>
              <a:t> as ... 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Possibility of a successful project </a:t>
            </a:r>
          </a:p>
          <a:p>
            <a:endParaRPr lang="en-US" dirty="0"/>
          </a:p>
          <a:p>
            <a:r>
              <a:rPr lang="en-US" dirty="0"/>
              <a:t>You need to evaluate the viability of a project before you start, to make sure it works</a:t>
            </a:r>
          </a:p>
        </p:txBody>
      </p:sp>
    </p:spTree>
    <p:extLst>
      <p:ext uri="{BB962C8B-B14F-4D97-AF65-F5344CB8AC3E}">
        <p14:creationId xmlns:p14="http://schemas.microsoft.com/office/powerpoint/2010/main" val="3347224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d-4D9E2A6E-7C1F-4564-8BB0-FCD2F95495E4" descr="Imag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161" y="2466033"/>
            <a:ext cx="3484466" cy="351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3172858" y="805611"/>
            <a:ext cx="8229600" cy="752475"/>
          </a:xfrm>
        </p:spPr>
        <p:txBody>
          <a:bodyPr>
            <a:noAutofit/>
          </a:bodyPr>
          <a:lstStyle/>
          <a:p>
            <a:r>
              <a:rPr lang="ca-ES" sz="4000" dirty="0"/>
              <a:t> Feasibility is like a gear </a:t>
            </a:r>
          </a:p>
          <a:p>
            <a:r>
              <a:rPr lang="en-US" sz="4000" dirty="0"/>
              <a:t>	</a:t>
            </a:r>
          </a:p>
          <a:p>
            <a:r>
              <a:rPr lang="en-US" sz="4000" dirty="0"/>
              <a:t>	</a:t>
            </a:r>
            <a:endParaRPr lang="ca-ES" sz="4000" dirty="0"/>
          </a:p>
        </p:txBody>
      </p:sp>
      <p:sp>
        <p:nvSpPr>
          <p:cNvPr id="4" name="3 Rectángulo"/>
          <p:cNvSpPr/>
          <p:nvPr/>
        </p:nvSpPr>
        <p:spPr>
          <a:xfrm>
            <a:off x="6682916" y="2305615"/>
            <a:ext cx="35502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800" dirty="0"/>
              <a:t>In a </a:t>
            </a:r>
            <a:r>
              <a:rPr lang="ca-ES" sz="2800" dirty="0" err="1"/>
              <a:t>project</a:t>
            </a:r>
            <a:r>
              <a:rPr lang="ca-ES" sz="2800" dirty="0"/>
              <a:t>, </a:t>
            </a:r>
            <a:r>
              <a:rPr lang="ca-ES" sz="2800" dirty="0" err="1"/>
              <a:t>every</a:t>
            </a:r>
            <a:r>
              <a:rPr lang="ca-ES" sz="2800" dirty="0"/>
              <a:t> single part </a:t>
            </a:r>
            <a:r>
              <a:rPr lang="ca-ES" sz="2800" dirty="0" err="1"/>
              <a:t>depends</a:t>
            </a:r>
            <a:r>
              <a:rPr lang="ca-ES" sz="2800" dirty="0"/>
              <a:t> on </a:t>
            </a:r>
            <a:r>
              <a:rPr lang="ca-ES" sz="2800" dirty="0" err="1"/>
              <a:t>the</a:t>
            </a:r>
            <a:r>
              <a:rPr lang="ca-ES" sz="2800" dirty="0"/>
              <a:t> </a:t>
            </a:r>
            <a:r>
              <a:rPr lang="ca-ES" sz="2800" dirty="0" err="1"/>
              <a:t>others</a:t>
            </a:r>
            <a:r>
              <a:rPr lang="ca-ES" sz="2800" dirty="0"/>
              <a:t> to </a:t>
            </a:r>
            <a:r>
              <a:rPr lang="ca-ES" sz="2800" dirty="0" err="1"/>
              <a:t>achieve</a:t>
            </a:r>
            <a:r>
              <a:rPr lang="ca-ES" sz="2800" dirty="0"/>
              <a:t> a </a:t>
            </a:r>
            <a:r>
              <a:rPr lang="ca-ES" sz="2800" dirty="0" err="1"/>
              <a:t>good</a:t>
            </a:r>
            <a:r>
              <a:rPr lang="ca-ES" sz="2800" dirty="0"/>
              <a:t> </a:t>
            </a:r>
            <a:r>
              <a:rPr lang="ca-ES" sz="2800" dirty="0" err="1"/>
              <a:t>result</a:t>
            </a:r>
            <a:r>
              <a:rPr lang="ca-E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7622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519" y="1891423"/>
            <a:ext cx="3187099" cy="428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2148382" y="837698"/>
            <a:ext cx="8229600" cy="752475"/>
          </a:xfrm>
        </p:spPr>
        <p:txBody>
          <a:bodyPr>
            <a:noAutofit/>
          </a:bodyPr>
          <a:lstStyle/>
          <a:p>
            <a:r>
              <a:rPr lang="ca-ES" sz="4000" dirty="0"/>
              <a:t>Collaboration enhances feasibility </a:t>
            </a:r>
          </a:p>
          <a:p>
            <a:r>
              <a:rPr lang="en-US" sz="4000" dirty="0"/>
              <a:t>	</a:t>
            </a:r>
          </a:p>
          <a:p>
            <a:r>
              <a:rPr lang="en-US" sz="4000" dirty="0"/>
              <a:t>	</a:t>
            </a:r>
            <a:endParaRPr lang="ca-ES" sz="4000" dirty="0"/>
          </a:p>
        </p:txBody>
      </p:sp>
      <p:sp>
        <p:nvSpPr>
          <p:cNvPr id="7" name="6 Rectángulo"/>
          <p:cNvSpPr/>
          <p:nvPr/>
        </p:nvSpPr>
        <p:spPr>
          <a:xfrm>
            <a:off x="6721383" y="2521059"/>
            <a:ext cx="37444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800" dirty="0" err="1"/>
              <a:t>Having</a:t>
            </a:r>
            <a:r>
              <a:rPr lang="ca-ES" sz="2800" dirty="0"/>
              <a:t> </a:t>
            </a:r>
            <a:r>
              <a:rPr lang="ca-ES" sz="2800" dirty="0" err="1"/>
              <a:t>good</a:t>
            </a:r>
            <a:r>
              <a:rPr lang="ca-ES" sz="2800" dirty="0"/>
              <a:t> </a:t>
            </a:r>
            <a:r>
              <a:rPr lang="ca-ES" sz="2800" dirty="0" err="1"/>
              <a:t>colleagues</a:t>
            </a:r>
            <a:r>
              <a:rPr lang="ca-ES" sz="2800" dirty="0"/>
              <a:t> </a:t>
            </a:r>
            <a:r>
              <a:rPr lang="ca-ES" sz="2800" dirty="0" err="1"/>
              <a:t>and</a:t>
            </a:r>
            <a:r>
              <a:rPr lang="ca-ES" sz="2800" dirty="0"/>
              <a:t> </a:t>
            </a:r>
            <a:r>
              <a:rPr lang="ca-ES" sz="2800" dirty="0" err="1"/>
              <a:t>partners</a:t>
            </a:r>
            <a:r>
              <a:rPr lang="ca-ES" sz="2800" dirty="0"/>
              <a:t> </a:t>
            </a:r>
            <a:r>
              <a:rPr lang="ca-ES" sz="2800" dirty="0" err="1"/>
              <a:t>help</a:t>
            </a:r>
            <a:r>
              <a:rPr lang="ca-ES" sz="2800" dirty="0"/>
              <a:t> </a:t>
            </a:r>
            <a:r>
              <a:rPr lang="ca-ES" sz="2800" dirty="0" err="1"/>
              <a:t>along</a:t>
            </a:r>
            <a:r>
              <a:rPr lang="ca-ES" sz="2800" dirty="0"/>
              <a:t> </a:t>
            </a:r>
            <a:r>
              <a:rPr lang="ca-ES" sz="2800" dirty="0" err="1"/>
              <a:t>the</a:t>
            </a:r>
            <a:r>
              <a:rPr lang="ca-ES" sz="2800" dirty="0"/>
              <a:t> </a:t>
            </a:r>
            <a:r>
              <a:rPr lang="ca-ES" sz="2800" dirty="0" err="1"/>
              <a:t>project</a:t>
            </a:r>
            <a:r>
              <a:rPr lang="ca-E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263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Marcador de contenido"/>
          <p:cNvSpPr txBox="1">
            <a:spLocks/>
          </p:cNvSpPr>
          <p:nvPr/>
        </p:nvSpPr>
        <p:spPr>
          <a:xfrm>
            <a:off x="1530489" y="96029"/>
            <a:ext cx="9726396" cy="752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a-ES" sz="4000" dirty="0"/>
              <a:t> Feasibility is to find the appropiate tools</a:t>
            </a:r>
          </a:p>
          <a:p>
            <a:pPr marL="0" indent="0">
              <a:buNone/>
            </a:pPr>
            <a:r>
              <a:rPr lang="en-US" sz="4000" dirty="0"/>
              <a:t>	</a:t>
            </a:r>
          </a:p>
          <a:p>
            <a:pPr marL="0" indent="0">
              <a:buNone/>
            </a:pPr>
            <a:r>
              <a:rPr lang="en-US" sz="4000" dirty="0"/>
              <a:t>	</a:t>
            </a:r>
            <a:endParaRPr lang="ca-ES" sz="4000" dirty="0"/>
          </a:p>
        </p:txBody>
      </p:sp>
      <p:sp>
        <p:nvSpPr>
          <p:cNvPr id="6" name="5 Rectángulo"/>
          <p:cNvSpPr/>
          <p:nvPr/>
        </p:nvSpPr>
        <p:spPr>
          <a:xfrm>
            <a:off x="7882205" y="1874728"/>
            <a:ext cx="261411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800" dirty="0"/>
              <a:t>To develop a project it is necessary to identify and use the most convenient tools.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F04D65-55DE-40A5-94D5-1FF11A5F7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50" y="2562845"/>
            <a:ext cx="4277309" cy="173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58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1918549" y="820515"/>
            <a:ext cx="8945161" cy="752475"/>
          </a:xfrm>
        </p:spPr>
        <p:txBody>
          <a:bodyPr>
            <a:noAutofit/>
          </a:bodyPr>
          <a:lstStyle/>
          <a:p>
            <a:r>
              <a:rPr lang="ca-ES" sz="4000" dirty="0"/>
              <a:t> Feasibility is to control resources </a:t>
            </a:r>
          </a:p>
          <a:p>
            <a:r>
              <a:rPr lang="en-US" sz="4000" dirty="0"/>
              <a:t>	</a:t>
            </a:r>
          </a:p>
          <a:p>
            <a:r>
              <a:rPr lang="en-US" sz="4000" dirty="0"/>
              <a:t>	</a:t>
            </a:r>
            <a:endParaRPr lang="ca-ES" sz="4000" dirty="0"/>
          </a:p>
        </p:txBody>
      </p:sp>
      <p:sp>
        <p:nvSpPr>
          <p:cNvPr id="7" name="6 Rectángulo"/>
          <p:cNvSpPr/>
          <p:nvPr/>
        </p:nvSpPr>
        <p:spPr>
          <a:xfrm>
            <a:off x="6738412" y="2305615"/>
            <a:ext cx="40542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err="1"/>
              <a:t>To</a:t>
            </a:r>
            <a:r>
              <a:rPr lang="es-ES" sz="2800" dirty="0"/>
              <a:t> </a:t>
            </a:r>
            <a:r>
              <a:rPr lang="es-ES" sz="2800" dirty="0" err="1"/>
              <a:t>develop</a:t>
            </a:r>
            <a:r>
              <a:rPr lang="es-ES" sz="2800" dirty="0"/>
              <a:t> a </a:t>
            </a:r>
            <a:r>
              <a:rPr lang="es-ES" sz="2800" dirty="0" err="1"/>
              <a:t>project</a:t>
            </a:r>
            <a:r>
              <a:rPr lang="es-ES" sz="2800" dirty="0"/>
              <a:t>, </a:t>
            </a:r>
            <a:r>
              <a:rPr lang="es-ES" sz="2800" dirty="0" err="1"/>
              <a:t>there</a:t>
            </a:r>
            <a:r>
              <a:rPr lang="es-ES" sz="2800" dirty="0"/>
              <a:t> </a:t>
            </a:r>
            <a:r>
              <a:rPr lang="es-ES" sz="2800" dirty="0" err="1"/>
              <a:t>must</a:t>
            </a:r>
            <a:r>
              <a:rPr lang="es-ES" sz="2800" dirty="0"/>
              <a:t> be </a:t>
            </a:r>
            <a:r>
              <a:rPr lang="es-ES" sz="2800" dirty="0" err="1"/>
              <a:t>an</a:t>
            </a:r>
            <a:r>
              <a:rPr lang="es-ES" sz="2800" dirty="0"/>
              <a:t> </a:t>
            </a:r>
            <a:r>
              <a:rPr lang="es-ES" sz="2800" dirty="0" err="1"/>
              <a:t>identification</a:t>
            </a:r>
            <a:r>
              <a:rPr lang="es-ES" sz="2800" dirty="0"/>
              <a:t> of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resources</a:t>
            </a:r>
            <a:r>
              <a:rPr lang="es-ES" sz="2800" dirty="0"/>
              <a:t> </a:t>
            </a:r>
            <a:r>
              <a:rPr lang="es-ES" sz="2800" dirty="0" err="1"/>
              <a:t>needed</a:t>
            </a:r>
            <a:r>
              <a:rPr lang="es-ES" sz="2800" dirty="0"/>
              <a:t> and </a:t>
            </a:r>
            <a:r>
              <a:rPr lang="es-ES" sz="2800" dirty="0" err="1"/>
              <a:t>how</a:t>
            </a:r>
            <a:r>
              <a:rPr lang="es-ES" sz="2800" dirty="0"/>
              <a:t> </a:t>
            </a:r>
            <a:r>
              <a:rPr lang="es-ES" sz="2800" dirty="0" err="1"/>
              <a:t>to</a:t>
            </a:r>
            <a:r>
              <a:rPr lang="es-ES" sz="2800" dirty="0"/>
              <a:t> </a:t>
            </a:r>
            <a:r>
              <a:rPr lang="es-ES" sz="2800" dirty="0" err="1"/>
              <a:t>get</a:t>
            </a:r>
            <a:r>
              <a:rPr lang="es-ES" sz="2800" dirty="0"/>
              <a:t> </a:t>
            </a:r>
            <a:r>
              <a:rPr lang="es-ES" sz="2800" dirty="0" err="1"/>
              <a:t>them</a:t>
            </a:r>
            <a:r>
              <a:rPr lang="es-ES" sz="2800" dirty="0"/>
              <a:t>.</a:t>
            </a:r>
            <a:endParaRPr lang="ca-E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CC297A-DAC0-4E92-AF93-1298C29AD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549" y="2305615"/>
            <a:ext cx="25622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84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2249581" y="808106"/>
            <a:ext cx="8229600" cy="752475"/>
          </a:xfrm>
        </p:spPr>
        <p:txBody>
          <a:bodyPr>
            <a:noAutofit/>
          </a:bodyPr>
          <a:lstStyle/>
          <a:p>
            <a:r>
              <a:rPr lang="ca-ES" sz="4000" dirty="0"/>
              <a:t>Measuring enhances feasibility </a:t>
            </a:r>
          </a:p>
          <a:p>
            <a:r>
              <a:rPr lang="en-US" sz="4000" dirty="0"/>
              <a:t>	</a:t>
            </a:r>
          </a:p>
          <a:p>
            <a:r>
              <a:rPr lang="en-US" sz="4000" dirty="0"/>
              <a:t>	</a:t>
            </a:r>
            <a:endParaRPr lang="ca-ES" sz="4000" dirty="0"/>
          </a:p>
        </p:txBody>
      </p:sp>
      <p:sp>
        <p:nvSpPr>
          <p:cNvPr id="6" name="5 Rectángulo"/>
          <p:cNvSpPr/>
          <p:nvPr/>
        </p:nvSpPr>
        <p:spPr>
          <a:xfrm>
            <a:off x="7558381" y="2127117"/>
            <a:ext cx="25421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800" dirty="0" err="1"/>
              <a:t>Being</a:t>
            </a:r>
            <a:r>
              <a:rPr lang="ca-ES" sz="2800" dirty="0"/>
              <a:t> </a:t>
            </a:r>
            <a:r>
              <a:rPr lang="ca-ES" sz="2800" dirty="0" err="1"/>
              <a:t>aware</a:t>
            </a:r>
            <a:r>
              <a:rPr lang="ca-ES" sz="2800" dirty="0"/>
              <a:t> of </a:t>
            </a:r>
            <a:r>
              <a:rPr lang="ca-ES" sz="2800" dirty="0" err="1"/>
              <a:t>the</a:t>
            </a:r>
            <a:r>
              <a:rPr lang="ca-ES" sz="2800" dirty="0"/>
              <a:t> </a:t>
            </a:r>
            <a:r>
              <a:rPr lang="ca-ES" sz="2800" dirty="0" err="1"/>
              <a:t>environment</a:t>
            </a:r>
            <a:r>
              <a:rPr lang="ca-ES" sz="2800" dirty="0"/>
              <a:t> </a:t>
            </a:r>
            <a:r>
              <a:rPr lang="ca-ES" sz="2800" dirty="0" err="1"/>
              <a:t>before</a:t>
            </a:r>
            <a:r>
              <a:rPr lang="ca-ES" sz="2800" dirty="0"/>
              <a:t> </a:t>
            </a:r>
            <a:r>
              <a:rPr lang="ca-ES" sz="2800" dirty="0" err="1"/>
              <a:t>starting</a:t>
            </a:r>
            <a:r>
              <a:rPr lang="ca-ES" sz="2800" dirty="0"/>
              <a:t> </a:t>
            </a:r>
            <a:r>
              <a:rPr lang="ca-ES" sz="2800" dirty="0" err="1"/>
              <a:t>the</a:t>
            </a:r>
            <a:r>
              <a:rPr lang="ca-ES" sz="2800" dirty="0"/>
              <a:t> </a:t>
            </a:r>
            <a:r>
              <a:rPr lang="ca-ES" sz="2800" dirty="0" err="1"/>
              <a:t>project</a:t>
            </a:r>
            <a:r>
              <a:rPr lang="ca-ES" sz="28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6785A6-80C9-4426-B050-E09E15D71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655" y="1937860"/>
            <a:ext cx="2866913" cy="286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34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stra la imatge origina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5" t="1776" r="-248"/>
          <a:stretch/>
        </p:blipFill>
        <p:spPr bwMode="auto">
          <a:xfrm>
            <a:off x="1663630" y="2814428"/>
            <a:ext cx="5669326" cy="327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sz="8800" dirty="0"/>
              <a:t>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7608164" y="2203265"/>
            <a:ext cx="3417904" cy="2246769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>
            <a:spAutoFit/>
          </a:bodyPr>
          <a:lstStyle/>
          <a:p>
            <a:pPr marL="180340" algn="ctr"/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From our point of view, an important tool is the Business Model Canvas (BSM)</a:t>
            </a:r>
            <a:endParaRPr lang="ca-E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2 Marcador de contenido">
            <a:extLst>
              <a:ext uri="{FF2B5EF4-FFF2-40B4-BE49-F238E27FC236}">
                <a16:creationId xmlns:a16="http://schemas.microsoft.com/office/drawing/2014/main" id="{B503D05E-3DA6-455B-846C-866E276C686C}"/>
              </a:ext>
            </a:extLst>
          </p:cNvPr>
          <p:cNvSpPr txBox="1">
            <a:spLocks/>
          </p:cNvSpPr>
          <p:nvPr/>
        </p:nvSpPr>
        <p:spPr>
          <a:xfrm>
            <a:off x="1981200" y="772359"/>
            <a:ext cx="8229600" cy="752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4000" dirty="0"/>
              <a:t>The tool</a:t>
            </a:r>
          </a:p>
          <a:p>
            <a:pPr algn="ctr"/>
            <a:r>
              <a:rPr lang="en-US" sz="4000" dirty="0"/>
              <a:t>	</a:t>
            </a:r>
          </a:p>
          <a:p>
            <a:pPr algn="ctr"/>
            <a:r>
              <a:rPr lang="en-US" sz="4000" dirty="0"/>
              <a:t>	</a:t>
            </a:r>
            <a:endParaRPr lang="ca-ES" sz="4000" dirty="0"/>
          </a:p>
        </p:txBody>
      </p:sp>
    </p:spTree>
    <p:extLst>
      <p:ext uri="{BB962C8B-B14F-4D97-AF65-F5344CB8AC3E}">
        <p14:creationId xmlns:p14="http://schemas.microsoft.com/office/powerpoint/2010/main" val="938723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B290457-2071-4F7C-9327-CE85A282B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The training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67B1E24-2840-4BB0-AE5A-2320A01CB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825625"/>
            <a:ext cx="5137653" cy="4352544"/>
          </a:xfrm>
        </p:spPr>
        <p:txBody>
          <a:bodyPr rtlCol="0">
            <a:normAutofit/>
          </a:bodyPr>
          <a:lstStyle/>
          <a:p>
            <a:pPr algn="just" rtl="0"/>
            <a:r>
              <a:rPr lang="en-US" dirty="0"/>
              <a:t>The present training program has been co-designed by professional experts within the EU project IncludNet. Its main educational objective is to foster self-determination, self-consciousness and self-entrepreneurship. </a:t>
            </a:r>
            <a:endParaRPr lang="it-IT" dirty="0"/>
          </a:p>
        </p:txBody>
      </p:sp>
      <p:pic>
        <p:nvPicPr>
          <p:cNvPr id="11" name="Segnaposto immagine 10">
            <a:extLst>
              <a:ext uri="{FF2B5EF4-FFF2-40B4-BE49-F238E27FC236}">
                <a16:creationId xmlns:a16="http://schemas.microsoft.com/office/drawing/2014/main" id="{759DD474-D676-41A6-A2FB-30B2078418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623" r="16623"/>
          <a:stretch/>
        </p:blipFill>
        <p:spPr>
          <a:xfrm>
            <a:off x="7200479" y="1150210"/>
            <a:ext cx="2207046" cy="2204178"/>
          </a:xfrm>
        </p:spPr>
      </p:pic>
      <p:pic>
        <p:nvPicPr>
          <p:cNvPr id="13" name="Segnaposto immagine 12">
            <a:extLst>
              <a:ext uri="{FF2B5EF4-FFF2-40B4-BE49-F238E27FC236}">
                <a16:creationId xmlns:a16="http://schemas.microsoft.com/office/drawing/2014/main" id="{D624A4F8-65E3-4A17-A439-FE80714CDE5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/>
          <a:stretch/>
        </p:blipFill>
        <p:spPr>
          <a:xfrm>
            <a:off x="8444632" y="2739493"/>
            <a:ext cx="2486223" cy="2512015"/>
          </a:xfrm>
        </p:spPr>
      </p:pic>
    </p:spTree>
    <p:extLst>
      <p:ext uri="{BB962C8B-B14F-4D97-AF65-F5344CB8AC3E}">
        <p14:creationId xmlns:p14="http://schemas.microsoft.com/office/powerpoint/2010/main" val="1002193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9be8cc64-3927-45d9-84e1-b16af6ad8f68" descr="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3" b="226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1" y="2487971"/>
            <a:ext cx="12192000" cy="1882058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  <a:latin typeface="+mn-lt"/>
              </a:rPr>
              <a:t>Business Social </a:t>
            </a:r>
          </a:p>
          <a:p>
            <a:r>
              <a:rPr lang="en-US" sz="6000" dirty="0">
                <a:solidFill>
                  <a:schemeClr val="bg1"/>
                </a:solidFill>
                <a:latin typeface="+mn-lt"/>
              </a:rPr>
              <a:t>CANVAS Model </a:t>
            </a:r>
            <a:endParaRPr lang="es-ES" sz="6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4681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Want to know what CANVAS is?</a:t>
            </a:r>
            <a:endParaRPr lang="ca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https://www.youtube.com/watch?v=QoAOzMTLP5s</a:t>
            </a:r>
            <a:endParaRPr lang="en-US" dirty="0"/>
          </a:p>
          <a:p>
            <a:endParaRPr lang="en-US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69608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2441" r="12908"/>
          <a:stretch/>
        </p:blipFill>
        <p:spPr>
          <a:xfrm>
            <a:off x="2027547" y="363336"/>
            <a:ext cx="8136905" cy="61313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0093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ostra la imatge origin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" r="4249"/>
          <a:stretch/>
        </p:blipFill>
        <p:spPr bwMode="auto">
          <a:xfrm>
            <a:off x="1665449" y="1079510"/>
            <a:ext cx="9144000" cy="555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62474" y="1628800"/>
            <a:ext cx="7349951" cy="4896545"/>
          </a:xfrm>
          <a:solidFill>
            <a:schemeClr val="bg1">
              <a:alpha val="62000"/>
            </a:schemeClr>
          </a:solidFill>
        </p:spPr>
        <p:txBody>
          <a:bodyPr>
            <a:noAutofit/>
          </a:bodyPr>
          <a:lstStyle/>
          <a:p>
            <a:pPr marL="8572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/>
              <a:t>Proposal (product/service)</a:t>
            </a:r>
            <a:endParaRPr lang="ca-ES" sz="1800" dirty="0"/>
          </a:p>
          <a:p>
            <a:pPr marL="8572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/>
              <a:t>Client segment</a:t>
            </a:r>
            <a:endParaRPr lang="ca-ES" sz="1800" dirty="0"/>
          </a:p>
          <a:p>
            <a:pPr marL="8572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/>
              <a:t>Relations with clients</a:t>
            </a:r>
            <a:endParaRPr lang="ca-ES" sz="1800" dirty="0"/>
          </a:p>
          <a:p>
            <a:pPr marL="8572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/>
              <a:t>Distribution channels</a:t>
            </a:r>
            <a:endParaRPr lang="ca-ES" sz="1800" dirty="0"/>
          </a:p>
          <a:p>
            <a:pPr marL="8572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/>
              <a:t>Sources of income</a:t>
            </a:r>
            <a:endParaRPr lang="ca-ES" sz="1800" dirty="0"/>
          </a:p>
          <a:p>
            <a:pPr marL="8572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/>
              <a:t>Key activities</a:t>
            </a:r>
            <a:endParaRPr lang="ca-ES" sz="1800" dirty="0"/>
          </a:p>
          <a:p>
            <a:pPr marL="8572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/>
              <a:t>Key resources</a:t>
            </a:r>
            <a:endParaRPr lang="ca-ES" sz="1800" dirty="0"/>
          </a:p>
          <a:p>
            <a:pPr marL="8572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/>
              <a:t>Key alliances</a:t>
            </a:r>
            <a:endParaRPr lang="ca-ES" sz="1800" dirty="0"/>
          </a:p>
          <a:p>
            <a:pPr marL="8572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/>
              <a:t>Cost structure</a:t>
            </a:r>
            <a:endParaRPr lang="ca-ES" sz="1800" dirty="0"/>
          </a:p>
          <a:p>
            <a:pPr marL="8572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/>
              <a:t>Social and environmental impact</a:t>
            </a:r>
            <a:endParaRPr lang="ca-ES" sz="1800" dirty="0"/>
          </a:p>
        </p:txBody>
      </p:sp>
      <p:sp>
        <p:nvSpPr>
          <p:cNvPr id="2" name="Rectángulo 1"/>
          <p:cNvSpPr/>
          <p:nvPr/>
        </p:nvSpPr>
        <p:spPr>
          <a:xfrm>
            <a:off x="4336164" y="0"/>
            <a:ext cx="4572000" cy="9117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4000" dirty="0"/>
              <a:t>Canvas blocks </a:t>
            </a:r>
            <a:endParaRPr lang="ca-ES" sz="4000" dirty="0"/>
          </a:p>
        </p:txBody>
      </p:sp>
    </p:spTree>
    <p:extLst>
      <p:ext uri="{BB962C8B-B14F-4D97-AF65-F5344CB8AC3E}">
        <p14:creationId xmlns:p14="http://schemas.microsoft.com/office/powerpoint/2010/main" val="1784359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3415" r="13471"/>
          <a:stretch/>
        </p:blipFill>
        <p:spPr>
          <a:xfrm>
            <a:off x="1919536" y="409736"/>
            <a:ext cx="8352927" cy="603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98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t="23143" r="18621" b="14739"/>
          <a:stretch/>
        </p:blipFill>
        <p:spPr bwMode="auto">
          <a:xfrm>
            <a:off x="1701063" y="1052736"/>
            <a:ext cx="878987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757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9" t="24013" r="17687" b="17214"/>
          <a:stretch/>
        </p:blipFill>
        <p:spPr bwMode="auto">
          <a:xfrm>
            <a:off x="1775520" y="1387464"/>
            <a:ext cx="8771810" cy="452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303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2" t="22239" r="17094" b="19864"/>
          <a:stretch/>
        </p:blipFill>
        <p:spPr bwMode="auto">
          <a:xfrm>
            <a:off x="1247632" y="998486"/>
            <a:ext cx="9696736" cy="486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3955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2" t="20249" r="18060" b="20846"/>
          <a:stretch/>
        </p:blipFill>
        <p:spPr bwMode="auto">
          <a:xfrm>
            <a:off x="1654967" y="1106481"/>
            <a:ext cx="8882065" cy="464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185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0" t="16982" r="18508" b="32205"/>
          <a:stretch/>
        </p:blipFill>
        <p:spPr bwMode="auto">
          <a:xfrm>
            <a:off x="1833414" y="1508328"/>
            <a:ext cx="8525171" cy="384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121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916DAA-1ACF-4343-A637-D55C4A5DE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Training </a:t>
            </a:r>
            <a:r>
              <a:rPr lang="it-IT" dirty="0" err="1"/>
              <a:t>modules</a:t>
            </a:r>
            <a:endParaRPr lang="it-IT" dirty="0"/>
          </a:p>
        </p:txBody>
      </p:sp>
      <p:graphicFrame>
        <p:nvGraphicFramePr>
          <p:cNvPr id="4" name="Segnaposto contenuto 4" descr="elemento grafico SmartArt sequenza temporale&#10;">
            <a:extLst>
              <a:ext uri="{FF2B5EF4-FFF2-40B4-BE49-F238E27FC236}">
                <a16:creationId xmlns:a16="http://schemas.microsoft.com/office/drawing/2014/main" id="{E246B7D8-C843-490A-A5BB-04DFA74A3D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7976961"/>
              </p:ext>
            </p:extLst>
          </p:nvPr>
        </p:nvGraphicFramePr>
        <p:xfrm>
          <a:off x="996696" y="1581912"/>
          <a:ext cx="10195560" cy="3675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42647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7" t="21227" r="17836" b="12703"/>
          <a:stretch/>
        </p:blipFill>
        <p:spPr bwMode="auto">
          <a:xfrm>
            <a:off x="1811524" y="921751"/>
            <a:ext cx="8568951" cy="501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335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4" t="19237" r="18209" b="28491"/>
          <a:stretch/>
        </p:blipFill>
        <p:spPr bwMode="auto">
          <a:xfrm>
            <a:off x="1745616" y="1388462"/>
            <a:ext cx="8700768" cy="40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932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6" t="19223" r="17264" b="22277"/>
          <a:stretch/>
        </p:blipFill>
        <p:spPr bwMode="auto">
          <a:xfrm>
            <a:off x="1658227" y="1232756"/>
            <a:ext cx="8875545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32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4" t="18972" r="17612" b="28225"/>
          <a:stretch/>
        </p:blipFill>
        <p:spPr bwMode="auto">
          <a:xfrm>
            <a:off x="1747572" y="1414245"/>
            <a:ext cx="8696856" cy="402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1373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/>
              <a:t>Exercise</a:t>
            </a:r>
            <a:endParaRPr lang="ca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44655" y="468699"/>
            <a:ext cx="7047345" cy="5929745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en-US" dirty="0"/>
              <a:t>We will understand how to design a successful business model through the Canvas Business Model methodology Work on a team</a:t>
            </a:r>
          </a:p>
          <a:p>
            <a:endParaRPr lang="en-US" dirty="0"/>
          </a:p>
          <a:p>
            <a:r>
              <a:rPr lang="en-US" dirty="0"/>
              <a:t>Choose an idea, from which you build a Canvas by answering the following questions:</a:t>
            </a:r>
          </a:p>
          <a:p>
            <a:r>
              <a:rPr lang="en-US" dirty="0"/>
              <a:t> Who is our audience? </a:t>
            </a:r>
          </a:p>
          <a:p>
            <a:r>
              <a:rPr lang="en-US" dirty="0"/>
              <a:t>This section explains which group of people the product or service will be offered to. The more knowledge you have of this group of people, the better.</a:t>
            </a:r>
          </a:p>
          <a:p>
            <a:r>
              <a:rPr lang="en-US" dirty="0"/>
              <a:t>Who can help us? It is a matter of identifying the people or companies we will collaborate with and who can add more value to the service we offer. </a:t>
            </a:r>
          </a:p>
          <a:p>
            <a:r>
              <a:rPr lang="en-US" dirty="0"/>
              <a:t>What do we need cover? It is also called a value proposition and is a way of explaining our service, but with an emphasis on the need or problem we are solving. </a:t>
            </a:r>
          </a:p>
        </p:txBody>
      </p:sp>
    </p:spTree>
    <p:extLst>
      <p:ext uri="{BB962C8B-B14F-4D97-AF65-F5344CB8AC3E}">
        <p14:creationId xmlns:p14="http://schemas.microsoft.com/office/powerpoint/2010/main" val="2486369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/>
              <a:t>Exercise</a:t>
            </a:r>
            <a:endParaRPr lang="ca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44655" y="468699"/>
            <a:ext cx="7047345" cy="5929745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en-US" dirty="0"/>
              <a:t>What activities do we offer to solve needs or problems? </a:t>
            </a:r>
          </a:p>
          <a:p>
            <a:r>
              <a:rPr lang="en-US" dirty="0"/>
              <a:t>What resources do we need to be able to offer these activities? </a:t>
            </a:r>
          </a:p>
          <a:p>
            <a:r>
              <a:rPr lang="en-US" dirty="0"/>
              <a:t>They can be human, material or economic resources. What will we get?</a:t>
            </a:r>
          </a:p>
          <a:p>
            <a:r>
              <a:rPr lang="en-US" dirty="0"/>
              <a:t>They can be income in the case of a company or the impact of our action if it is a social project. </a:t>
            </a:r>
          </a:p>
          <a:p>
            <a:r>
              <a:rPr lang="en-US" dirty="0"/>
              <a:t>What will it cost us to develop the project? Both, money and time. </a:t>
            </a:r>
          </a:p>
          <a:p>
            <a:r>
              <a:rPr lang="en-US" dirty="0"/>
              <a:t>How will we communicate? </a:t>
            </a:r>
          </a:p>
          <a:p>
            <a:r>
              <a:rPr lang="en-US" dirty="0"/>
              <a:t>How will we reach our customers or users?</a:t>
            </a:r>
          </a:p>
          <a:p>
            <a:r>
              <a:rPr lang="en-US" dirty="0"/>
              <a:t>What will we do to keep customers with us? Actions for customers to stay and buy or use our services again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4835988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3466" y="1389888"/>
            <a:ext cx="3901799" cy="406908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Entrepreneurship is possible!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Take a look at these entrepreneurial experiences</a:t>
            </a:r>
            <a:endParaRPr lang="ca-ES" sz="1400" dirty="0">
              <a:latin typeface="+mn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Business Booming, Entrepreneur With Down Syndrome Now Hiring Employees With Disabilities – YouTube</a:t>
            </a:r>
            <a:endParaRPr lang="en-US" dirty="0"/>
          </a:p>
          <a:p>
            <a:endParaRPr lang="en-US" dirty="0"/>
          </a:p>
          <a:p>
            <a:r>
              <a:rPr lang="ca-ES" dirty="0" err="1">
                <a:hlinkClick r:id="rId3"/>
              </a:rPr>
              <a:t>Steve</a:t>
            </a:r>
            <a:r>
              <a:rPr lang="ca-ES" dirty="0">
                <a:hlinkClick r:id="rId3"/>
              </a:rPr>
              <a:t> Jobs </a:t>
            </a:r>
            <a:r>
              <a:rPr lang="ca-ES" dirty="0" err="1">
                <a:hlinkClick r:id="rId3"/>
              </a:rPr>
              <a:t>Motivational</a:t>
            </a:r>
            <a:r>
              <a:rPr lang="ca-ES" dirty="0">
                <a:hlinkClick r:id="rId3"/>
              </a:rPr>
              <a:t> </a:t>
            </a:r>
            <a:r>
              <a:rPr lang="ca-ES" dirty="0" err="1">
                <a:hlinkClick r:id="rId3"/>
              </a:rPr>
              <a:t>Speech</a:t>
            </a:r>
            <a:r>
              <a:rPr lang="ca-ES" dirty="0">
                <a:hlinkClick r:id="rId3"/>
              </a:rPr>
              <a:t> | </a:t>
            </a:r>
            <a:r>
              <a:rPr lang="ca-ES" dirty="0" err="1">
                <a:hlinkClick r:id="rId3"/>
              </a:rPr>
              <a:t>Inspirational</a:t>
            </a:r>
            <a:r>
              <a:rPr lang="ca-ES" dirty="0">
                <a:hlinkClick r:id="rId3"/>
              </a:rPr>
              <a:t> </a:t>
            </a:r>
            <a:r>
              <a:rPr lang="ca-ES" dirty="0" err="1">
                <a:hlinkClick r:id="rId3"/>
              </a:rPr>
              <a:t>Video</a:t>
            </a:r>
            <a:r>
              <a:rPr lang="ca-ES" dirty="0">
                <a:hlinkClick r:id="rId3"/>
              </a:rPr>
              <a:t> | </a:t>
            </a:r>
            <a:r>
              <a:rPr lang="ca-ES" dirty="0" err="1">
                <a:hlinkClick r:id="rId3"/>
              </a:rPr>
              <a:t>Entrepreneur</a:t>
            </a:r>
            <a:r>
              <a:rPr lang="ca-ES" dirty="0">
                <a:hlinkClick r:id="rId3"/>
              </a:rPr>
              <a:t> </a:t>
            </a:r>
            <a:r>
              <a:rPr lang="ca-ES" dirty="0" err="1">
                <a:hlinkClick r:id="rId3"/>
              </a:rPr>
              <a:t>Motivation</a:t>
            </a:r>
            <a:r>
              <a:rPr lang="ca-ES" dirty="0">
                <a:hlinkClick r:id="rId3"/>
              </a:rPr>
              <a:t> | </a:t>
            </a:r>
            <a:r>
              <a:rPr lang="ca-ES" dirty="0" err="1">
                <a:hlinkClick r:id="rId3"/>
              </a:rPr>
              <a:t>Startup</a:t>
            </a:r>
            <a:r>
              <a:rPr lang="ca-ES" dirty="0">
                <a:hlinkClick r:id="rId3"/>
              </a:rPr>
              <a:t> </a:t>
            </a:r>
            <a:r>
              <a:rPr lang="ca-ES" dirty="0" err="1">
                <a:hlinkClick r:id="rId3"/>
              </a:rPr>
              <a:t>Stories</a:t>
            </a:r>
            <a:r>
              <a:rPr lang="ca-ES" dirty="0">
                <a:hlinkClick r:id="rId3"/>
              </a:rPr>
              <a:t> – </a:t>
            </a:r>
            <a:r>
              <a:rPr lang="ca-ES" dirty="0" err="1">
                <a:hlinkClick r:id="rId3"/>
              </a:rPr>
              <a:t>YouTube</a:t>
            </a:r>
            <a:endParaRPr lang="ca-ES" dirty="0"/>
          </a:p>
          <a:p>
            <a:endParaRPr lang="es-ES" dirty="0"/>
          </a:p>
          <a:p>
            <a:endParaRPr lang="es-ES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1873222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If you have a pound dream, achieve it!</a:t>
            </a:r>
            <a:endParaRPr lang="ca-ES" dirty="0">
              <a:latin typeface="+mn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62043" y="2330612"/>
            <a:ext cx="5111496" cy="3931920"/>
          </a:xfrm>
        </p:spPr>
        <p:txBody>
          <a:bodyPr>
            <a:normAutofit/>
          </a:bodyPr>
          <a:lstStyle/>
          <a:p>
            <a:r>
              <a:rPr lang="ca-ES" dirty="0">
                <a:hlinkClick r:id="rId2"/>
              </a:rPr>
              <a:t>https://www.youtube.com/watch?v=sdUUx5FdySs</a:t>
            </a:r>
            <a:endParaRPr lang="ca-ES" dirty="0"/>
          </a:p>
          <a:p>
            <a:endParaRPr lang="es-ES" dirty="0"/>
          </a:p>
          <a:p>
            <a:endParaRPr lang="en-US" dirty="0"/>
          </a:p>
          <a:p>
            <a:endParaRPr lang="es-ES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1791618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9706C9-F26D-46CA-93BF-8C27012F6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it-IT" sz="4000" dirty="0"/>
              <a:t>Thank </a:t>
            </a:r>
            <a:r>
              <a:rPr lang="it-IT" sz="4000" dirty="0" err="1"/>
              <a:t>you</a:t>
            </a:r>
            <a:endParaRPr lang="it-IT" sz="40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F0B6E0-1F7C-4E6A-87B1-554ADE739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7261" y="3052335"/>
            <a:ext cx="1110048" cy="2251185"/>
          </a:xfrm>
        </p:spPr>
        <p:txBody>
          <a:bodyPr rtlCol="0">
            <a:normAutofit/>
          </a:bodyPr>
          <a:lstStyle/>
          <a:p>
            <a:pPr algn="just" rtl="0">
              <a:lnSpc>
                <a:spcPct val="120000"/>
              </a:lnSpc>
              <a:spcBef>
                <a:spcPts val="0"/>
              </a:spcBef>
            </a:pPr>
            <a:r>
              <a:rPr lang="it-IT" sz="1800" dirty="0"/>
              <a:t>Partners: </a:t>
            </a:r>
          </a:p>
          <a:p>
            <a:pPr algn="just" rtl="0">
              <a:lnSpc>
                <a:spcPct val="120000"/>
              </a:lnSpc>
              <a:spcBef>
                <a:spcPts val="0"/>
              </a:spcBef>
            </a:pPr>
            <a:r>
              <a:rPr lang="it-IT" sz="1800" dirty="0"/>
              <a:t> </a:t>
            </a:r>
          </a:p>
          <a:p>
            <a:pPr marL="285750" indent="-285750" algn="just" rtl="0">
              <a:spcBef>
                <a:spcPts val="3000"/>
              </a:spcBef>
              <a:buFontTx/>
              <a:buChar char="-"/>
            </a:pPr>
            <a:endParaRPr lang="it-IT" sz="1800" dirty="0"/>
          </a:p>
          <a:p>
            <a:pPr algn="just" rtl="0">
              <a:spcBef>
                <a:spcPts val="3000"/>
              </a:spcBef>
            </a:pPr>
            <a:endParaRPr lang="it-IT" sz="1800" dirty="0"/>
          </a:p>
          <a:p>
            <a:pPr algn="just" rtl="0"/>
            <a:endParaRPr lang="it-IT" dirty="0"/>
          </a:p>
        </p:txBody>
      </p:sp>
      <p:pic>
        <p:nvPicPr>
          <p:cNvPr id="7" name="Picture 3" descr="C:\Users\user\Desktop\image.png">
            <a:extLst>
              <a:ext uri="{FF2B5EF4-FFF2-40B4-BE49-F238E27FC236}">
                <a16:creationId xmlns:a16="http://schemas.microsoft.com/office/drawing/2014/main" id="{B58159A0-251B-4CDE-9229-3CCDA7440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880693"/>
            <a:ext cx="1848280" cy="884164"/>
          </a:xfrm>
          <a:prstGeom prst="rect">
            <a:avLst/>
          </a:prstGeom>
          <a:noFill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860882-DBA7-4934-85EA-47E0C3601B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22567"/>
          <a:stretch/>
        </p:blipFill>
        <p:spPr bwMode="auto">
          <a:xfrm>
            <a:off x="8074852" y="1992902"/>
            <a:ext cx="2092205" cy="6597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7D725735-AEA4-44F9-A367-6D5A6AD847BE}"/>
              </a:ext>
            </a:extLst>
          </p:cNvPr>
          <p:cNvSpPr txBox="1">
            <a:spLocks/>
          </p:cNvSpPr>
          <p:nvPr/>
        </p:nvSpPr>
        <p:spPr>
          <a:xfrm>
            <a:off x="7227309" y="3052335"/>
            <a:ext cx="3962947" cy="1620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it-IT" sz="1800" dirty="0"/>
              <a:t>CADIAI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it-IT" sz="1800" dirty="0"/>
              <a:t>ARFIE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it-IT" sz="1800" dirty="0"/>
              <a:t>EEA Margarita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it-IT" sz="1800" dirty="0" err="1"/>
              <a:t>Amadip-Esment</a:t>
            </a:r>
            <a:r>
              <a:rPr lang="it-IT" sz="1800" dirty="0"/>
              <a:t> </a:t>
            </a:r>
            <a:r>
              <a:rPr lang="it-IT" sz="1800" dirty="0" err="1"/>
              <a:t>Fundació</a:t>
            </a:r>
            <a:endParaRPr lang="it-IT" sz="1800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it-IT" sz="1800" dirty="0" err="1"/>
              <a:t>Fundació</a:t>
            </a:r>
            <a:r>
              <a:rPr lang="it-IT" sz="1800" dirty="0"/>
              <a:t> </a:t>
            </a:r>
            <a:r>
              <a:rPr lang="it-IT" sz="1800" dirty="0" err="1"/>
              <a:t>Ampans</a:t>
            </a:r>
            <a:endParaRPr lang="it-IT" sz="1800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t-BR" sz="1800" dirty="0"/>
              <a:t>CECD – Cooperativa para a Inclusão</a:t>
            </a:r>
            <a:endParaRPr lang="it-IT" sz="1800" dirty="0"/>
          </a:p>
          <a:p>
            <a:pPr algn="just">
              <a:spcBef>
                <a:spcPts val="3000"/>
              </a:spcBef>
            </a:pPr>
            <a:endParaRPr lang="it-IT" sz="1800" dirty="0"/>
          </a:p>
          <a:p>
            <a:pPr algn="just"/>
            <a:endParaRPr lang="it-IT" sz="18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C58FFE3-E105-4EDF-A295-7831B59F2F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11" t="34902" r="14777" b="38985"/>
          <a:stretch/>
        </p:blipFill>
        <p:spPr>
          <a:xfrm>
            <a:off x="8038771" y="6199395"/>
            <a:ext cx="1592528" cy="43497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81B55D2-FF7B-4085-94CD-5029F01CF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6746" y="6219007"/>
            <a:ext cx="2178556" cy="41536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97774FB-EE8C-4E2F-B96F-9AF4AF4156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5733" y="6138726"/>
            <a:ext cx="1307945" cy="474170"/>
          </a:xfrm>
          <a:prstGeom prst="rect">
            <a:avLst/>
          </a:prstGeom>
        </p:spPr>
      </p:pic>
      <p:pic>
        <p:nvPicPr>
          <p:cNvPr id="15" name="Picture 2" descr="C:\Users\user\Desktop\αρχείο λήψης.png">
            <a:extLst>
              <a:ext uri="{FF2B5EF4-FFF2-40B4-BE49-F238E27FC236}">
                <a16:creationId xmlns:a16="http://schemas.microsoft.com/office/drawing/2014/main" id="{9F21750C-1F81-4630-AA73-84D31B6E3C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7546" t="13244" r="6532" b="15424"/>
          <a:stretch/>
        </p:blipFill>
        <p:spPr bwMode="auto">
          <a:xfrm>
            <a:off x="4594116" y="5909766"/>
            <a:ext cx="1298084" cy="797070"/>
          </a:xfrm>
          <a:prstGeom prst="rect">
            <a:avLst/>
          </a:prstGeom>
          <a:noFill/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FF9B7C6-BA80-4A82-8DF3-58CD9074A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5795" y="5859569"/>
            <a:ext cx="704521" cy="84726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EE17D94-49FC-4472-9987-2E001071971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4925" r="44726"/>
          <a:stretch/>
        </p:blipFill>
        <p:spPr>
          <a:xfrm>
            <a:off x="6096000" y="6245212"/>
            <a:ext cx="1358538" cy="36295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7D5188E9-A188-43A2-ABD1-B823A65A9F8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4524" t="-5653"/>
          <a:stretch/>
        </p:blipFill>
        <p:spPr>
          <a:xfrm>
            <a:off x="7545305" y="6239064"/>
            <a:ext cx="377746" cy="3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58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FC037F-9B04-45A9-8AE6-A8517884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>
                <a:solidFill>
                  <a:srgbClr val="FFFFFF"/>
                </a:solidFill>
              </a:rPr>
              <a:t>Module 3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F49FB76-25BA-4481-B88D-DCB748E166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AU" dirty="0">
                <a:solidFill>
                  <a:srgbClr val="FFFFFF"/>
                </a:solidFill>
              </a:rPr>
              <a:t>Project feasibility</a:t>
            </a:r>
          </a:p>
          <a:p>
            <a:pPr rt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83594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7F73789D-01F3-44B5-AF6F-4D0053195FB0}"/>
              </a:ext>
            </a:extLst>
          </p:cNvPr>
          <p:cNvSpPr txBox="1">
            <a:spLocks/>
          </p:cNvSpPr>
          <p:nvPr/>
        </p:nvSpPr>
        <p:spPr>
          <a:xfrm>
            <a:off x="1765010" y="2075852"/>
            <a:ext cx="8062664" cy="15866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48C3D5-83BB-44B8-B9B6-AE69F44E44F1}"/>
              </a:ext>
            </a:extLst>
          </p:cNvPr>
          <p:cNvSpPr txBox="1"/>
          <p:nvPr/>
        </p:nvSpPr>
        <p:spPr>
          <a:xfrm>
            <a:off x="9095014" y="5444938"/>
            <a:ext cx="1358538" cy="24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2FD62E-21EC-4B55-976B-68D59A084564}"/>
              </a:ext>
            </a:extLst>
          </p:cNvPr>
          <p:cNvSpPr txBox="1"/>
          <p:nvPr/>
        </p:nvSpPr>
        <p:spPr>
          <a:xfrm>
            <a:off x="8690659" y="6001508"/>
            <a:ext cx="22740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+mn-lt"/>
              </a:rPr>
              <a:t>Marta Milian – </a:t>
            </a:r>
            <a:r>
              <a:rPr lang="it-IT" sz="1600" dirty="0" err="1">
                <a:solidFill>
                  <a:schemeClr val="bg1"/>
                </a:solidFill>
                <a:latin typeface="+mn-lt"/>
              </a:rPr>
              <a:t>Ampans</a:t>
            </a:r>
            <a:r>
              <a:rPr lang="it-IT" sz="1600" dirty="0">
                <a:solidFill>
                  <a:schemeClr val="bg1"/>
                </a:solidFill>
                <a:latin typeface="+mn-lt"/>
              </a:rPr>
              <a:t> </a:t>
            </a:r>
            <a:endParaRPr lang="el-GR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5D32E72-C7E3-4009-9A08-1440A0A7FFCC}"/>
              </a:ext>
            </a:extLst>
          </p:cNvPr>
          <p:cNvSpPr txBox="1"/>
          <p:nvPr/>
        </p:nvSpPr>
        <p:spPr>
          <a:xfrm>
            <a:off x="6654758" y="3429000"/>
            <a:ext cx="5791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Project feasibility: the business model canvas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7B2E5F-BA50-463C-AB59-8D723A107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274" y="6001508"/>
            <a:ext cx="1178229" cy="427144"/>
          </a:xfrm>
          <a:prstGeom prst="rect">
            <a:avLst/>
          </a:prstGeom>
        </p:spPr>
      </p:pic>
      <p:pic>
        <p:nvPicPr>
          <p:cNvPr id="12" name="Imagen 4" descr="AMPANS_IMPRESOS.jpg">
            <a:extLst>
              <a:ext uri="{FF2B5EF4-FFF2-40B4-BE49-F238E27FC236}">
                <a16:creationId xmlns:a16="http://schemas.microsoft.com/office/drawing/2014/main" id="{3B52DB9F-CD65-414B-B7DB-7DB19C74F47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333450" y="5296841"/>
            <a:ext cx="1285875" cy="39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03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DC0167-2986-4821-AE9B-DF2CB6E9D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Ice breaker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3EF0D1-9575-48EA-B5F5-2537B7660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Let’s </a:t>
            </a:r>
            <a:r>
              <a:rPr lang="en-US" dirty="0"/>
              <a:t>get to know each other!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8103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ostra la imatge orig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44" y="1120811"/>
            <a:ext cx="10260782" cy="488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807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79635" y="1620087"/>
            <a:ext cx="3414156" cy="3679380"/>
          </a:xfrm>
          <a:ln>
            <a:noFill/>
          </a:ln>
        </p:spPr>
        <p:txBody>
          <a:bodyPr anchor="ctr">
            <a:normAutofit lnSpcReduction="10000"/>
          </a:bodyPr>
          <a:lstStyle/>
          <a:p>
            <a:r>
              <a:rPr lang="ca-ES" sz="5400" dirty="0"/>
              <a:t> </a:t>
            </a:r>
            <a:r>
              <a:rPr lang="en-GB" sz="5400" dirty="0">
                <a:ea typeface="Calibri" panose="020F0502020204030204" pitchFamily="34" charset="0"/>
                <a:cs typeface="Times New Roman" panose="02020603050405020304" pitchFamily="18" charset="0"/>
              </a:rPr>
              <a:t>Having identified ideas and potential projects</a:t>
            </a:r>
            <a:endParaRPr lang="ca-ES" sz="5400" dirty="0"/>
          </a:p>
        </p:txBody>
      </p:sp>
      <p:sp>
        <p:nvSpPr>
          <p:cNvPr id="2" name="Rectángulo 1"/>
          <p:cNvSpPr/>
          <p:nvPr/>
        </p:nvSpPr>
        <p:spPr>
          <a:xfrm>
            <a:off x="3810000" y="310583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a-ES" sz="4000" dirty="0"/>
          </a:p>
        </p:txBody>
      </p:sp>
      <p:pic>
        <p:nvPicPr>
          <p:cNvPr id="6" name="Picture 2" descr="Mostra la imatge origin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865" t="3031" r="57843" b="-3031"/>
          <a:stretch/>
        </p:blipFill>
        <p:spPr bwMode="auto">
          <a:xfrm>
            <a:off x="-5773271" y="799218"/>
            <a:ext cx="10960905" cy="532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455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73387" y="1628801"/>
            <a:ext cx="8229600" cy="4525963"/>
          </a:xfrm>
        </p:spPr>
        <p:txBody>
          <a:bodyPr/>
          <a:lstStyle/>
          <a:p>
            <a:r>
              <a:rPr lang="ca-ES" sz="8800" dirty="0"/>
              <a:t> 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666722" y="1268759"/>
            <a:ext cx="3096344" cy="43204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How to begin to develop a plan?</a:t>
            </a:r>
            <a:endParaRPr lang="ca-ES" sz="5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Mostra la imatge origin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4"/>
          <a:stretch/>
        </p:blipFill>
        <p:spPr bwMode="auto">
          <a:xfrm>
            <a:off x="453372" y="1051500"/>
            <a:ext cx="5693335" cy="475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834689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Shapes">
      <a:dk1>
        <a:sysClr val="windowText" lastClr="000000"/>
      </a:dk1>
      <a:lt1>
        <a:sysClr val="window" lastClr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167069_TF78504181_Win32" id="{1D0EB490-585F-4355-8880-83755D965C27}" vid="{F41F876E-969E-495B-9F1D-A06C6631C3A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413533D-8C39-401E-8B75-B1AEEEC56B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BDEF148-1770-458F-8F5B-C3D0A278AA9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1A449C04-64B3-4403-94B7-8D2284C38D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con motivo Forme</Template>
  <TotalTime>429</TotalTime>
  <Words>981</Words>
  <Application>Microsoft Office PowerPoint</Application>
  <PresentationFormat>Widescreen</PresentationFormat>
  <Paragraphs>163</Paragraphs>
  <Slides>38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Avenir Next LT Pro</vt:lpstr>
      <vt:lpstr>Calibri</vt:lpstr>
      <vt:lpstr>Century Gothic</vt:lpstr>
      <vt:lpstr>Times New Roman</vt:lpstr>
      <vt:lpstr>Tw Cen MT</vt:lpstr>
      <vt:lpstr>ShapesVTI</vt:lpstr>
      <vt:lpstr>IncludNet: discover your own potential</vt:lpstr>
      <vt:lpstr>The training</vt:lpstr>
      <vt:lpstr>Training modules</vt:lpstr>
      <vt:lpstr>Module 3</vt:lpstr>
      <vt:lpstr>PowerPoint Presentation</vt:lpstr>
      <vt:lpstr>Ice breaker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Activities</vt:lpstr>
      <vt:lpstr>What is feasibility?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Want to know what CANVAS is?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Exercise</vt:lpstr>
      <vt:lpstr>Exercise</vt:lpstr>
      <vt:lpstr>Entrepreneurship is possible! Take a look at these entrepreneurial experiences</vt:lpstr>
      <vt:lpstr>If you have a pound dream, achieve it!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Includnet: discover your own potential</dc:title>
  <dc:creator>Michela Patuzzo</dc:creator>
  <cp:lastModifiedBy>CAMPORESI Federico</cp:lastModifiedBy>
  <cp:revision>42</cp:revision>
  <dcterms:created xsi:type="dcterms:W3CDTF">2020-12-09T08:40:32Z</dcterms:created>
  <dcterms:modified xsi:type="dcterms:W3CDTF">2021-11-07T00:32:27Z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